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0" r:id="rId5"/>
    <p:sldId id="261" r:id="rId6"/>
    <p:sldId id="262" r:id="rId7"/>
    <p:sldId id="267" r:id="rId8"/>
    <p:sldId id="259" r:id="rId9"/>
    <p:sldId id="260" r:id="rId10"/>
    <p:sldId id="263" r:id="rId11"/>
    <p:sldId id="264" r:id="rId12"/>
    <p:sldId id="283" r:id="rId13"/>
    <p:sldId id="265" r:id="rId14"/>
    <p:sldId id="266" r:id="rId15"/>
    <p:sldId id="276" r:id="rId16"/>
    <p:sldId id="268" r:id="rId17"/>
    <p:sldId id="270" r:id="rId18"/>
    <p:sldId id="269" r:id="rId19"/>
    <p:sldId id="271" r:id="rId20"/>
    <p:sldId id="281" r:id="rId21"/>
    <p:sldId id="272" r:id="rId22"/>
    <p:sldId id="273" r:id="rId23"/>
    <p:sldId id="274" r:id="rId24"/>
    <p:sldId id="275" r:id="rId25"/>
    <p:sldId id="278" r:id="rId26"/>
    <p:sldId id="277" r:id="rId27"/>
    <p:sldId id="279" r:id="rId28"/>
    <p:sldId id="282" r:id="rId29"/>
  </p:sldIdLst>
  <p:sldSz cx="18288000" cy="10287000"/>
  <p:notesSz cx="6858000" cy="9144000"/>
  <p:embeddedFontLst>
    <p:embeddedFont>
      <p:font typeface="Arimo"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League Spartan" panose="020B0604020202020204" charset="0"/>
      <p:regular r:id="rId38"/>
      <p:bold r:id="rId39"/>
    </p:embeddedFont>
    <p:embeddedFont>
      <p:font typeface="Montserrat" panose="00000500000000000000" pitchFamily="2" charset="0"/>
      <p:regular r:id="rId40"/>
      <p:bold r:id="rId41"/>
      <p:italic r:id="rId42"/>
      <p:boldItalic r:id="rId43"/>
    </p:embeddedFont>
    <p:embeddedFont>
      <p:font typeface="Montserrat Classic" panose="020B0604020202020204" charset="0"/>
      <p:regular r:id="rId44"/>
    </p:embeddedFont>
    <p:embeddedFont>
      <p:font typeface="Montserrat Classic Bold" panose="020B0604020202020204" charset="0"/>
      <p:regular r:id="rId45"/>
    </p:embeddedFont>
    <p:embeddedFont>
      <p:font typeface="Montserrat Light" panose="00000400000000000000" pitchFamily="2" charset="0"/>
      <p:regular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28C7D8"/>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xinwucwp/faultSeg"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9100691" y="0"/>
            <a:ext cx="86618" cy="3007638"/>
          </a:xfrm>
          <a:prstGeom prst="rect">
            <a:avLst/>
          </a:prstGeom>
          <a:solidFill>
            <a:srgbClr val="29F3E2"/>
          </a:solidFill>
        </p:spPr>
      </p:sp>
      <p:sp>
        <p:nvSpPr>
          <p:cNvPr id="3" name="AutoShape 3"/>
          <p:cNvSpPr/>
          <p:nvPr/>
        </p:nvSpPr>
        <p:spPr>
          <a:xfrm>
            <a:off x="9100691" y="8356780"/>
            <a:ext cx="86618" cy="1930220"/>
          </a:xfrm>
          <a:prstGeom prst="rect">
            <a:avLst/>
          </a:prstGeom>
          <a:solidFill>
            <a:srgbClr val="29F3E2"/>
          </a:solidFill>
        </p:spPr>
      </p:sp>
      <p:pic>
        <p:nvPicPr>
          <p:cNvPr id="4" name="Picture 4"/>
          <p:cNvPicPr>
            <a:picLocks noChangeAspect="1"/>
          </p:cNvPicPr>
          <p:nvPr/>
        </p:nvPicPr>
        <p:blipFill>
          <a:blip r:embed="rId2">
            <a:alphaModFix amt="18000"/>
          </a:blip>
          <a:srcRect/>
          <a:stretch>
            <a:fillRect/>
          </a:stretch>
        </p:blipFill>
        <p:spPr>
          <a:xfrm>
            <a:off x="0" y="0"/>
            <a:ext cx="17465212" cy="11647548"/>
          </a:xfrm>
          <a:prstGeom prst="rect">
            <a:avLst/>
          </a:prstGeom>
        </p:spPr>
      </p:pic>
      <p:grpSp>
        <p:nvGrpSpPr>
          <p:cNvPr id="5" name="Group 5"/>
          <p:cNvGrpSpPr/>
          <p:nvPr/>
        </p:nvGrpSpPr>
        <p:grpSpPr>
          <a:xfrm>
            <a:off x="1188468" y="3767764"/>
            <a:ext cx="15911064" cy="3645931"/>
            <a:chOff x="0" y="0"/>
            <a:chExt cx="21214752" cy="4861241"/>
          </a:xfrm>
        </p:grpSpPr>
        <p:sp>
          <p:nvSpPr>
            <p:cNvPr id="6" name="TextBox 6"/>
            <p:cNvSpPr txBox="1"/>
            <p:nvPr/>
          </p:nvSpPr>
          <p:spPr>
            <a:xfrm>
              <a:off x="0" y="85725"/>
              <a:ext cx="21214752" cy="2997858"/>
            </a:xfrm>
            <a:prstGeom prst="rect">
              <a:avLst/>
            </a:prstGeom>
          </p:spPr>
          <p:txBody>
            <a:bodyPr lIns="0" tIns="0" rIns="0" bIns="0" rtlCol="0" anchor="t">
              <a:spAutoFit/>
            </a:bodyPr>
            <a:lstStyle/>
            <a:p>
              <a:pPr algn="ctr">
                <a:lnSpc>
                  <a:spcPts val="8641"/>
                </a:lnSpc>
              </a:pPr>
              <a:r>
                <a:rPr lang="en-US" sz="8001" spc="560" dirty="0">
                  <a:solidFill>
                    <a:srgbClr val="29F3E2"/>
                  </a:solidFill>
                  <a:latin typeface="Montserrat Classic Bold"/>
                </a:rPr>
                <a:t>SEISMIC FAULT DETECTION USING DEEP LEARNING</a:t>
              </a:r>
            </a:p>
          </p:txBody>
        </p:sp>
        <p:sp>
          <p:nvSpPr>
            <p:cNvPr id="7" name="TextBox 7"/>
            <p:cNvSpPr txBox="1"/>
            <p:nvPr/>
          </p:nvSpPr>
          <p:spPr>
            <a:xfrm>
              <a:off x="830690" y="3578118"/>
              <a:ext cx="19553372" cy="1283123"/>
            </a:xfrm>
            <a:prstGeom prst="rect">
              <a:avLst/>
            </a:prstGeom>
          </p:spPr>
          <p:txBody>
            <a:bodyPr lIns="0" tIns="0" rIns="0" bIns="0" rtlCol="0" anchor="t">
              <a:spAutoFit/>
            </a:bodyPr>
            <a:lstStyle/>
            <a:p>
              <a:pPr algn="ctr">
                <a:lnSpc>
                  <a:spcPts val="3919"/>
                </a:lnSpc>
              </a:pPr>
              <a:r>
                <a:rPr lang="en-US" sz="2800" spc="195" dirty="0">
                  <a:solidFill>
                    <a:srgbClr val="29F3E2"/>
                  </a:solidFill>
                  <a:latin typeface="Montserrat Classic"/>
                </a:rPr>
                <a:t>Aditya Shah, Ashwini </a:t>
              </a:r>
              <a:r>
                <a:rPr lang="en-US" sz="2800" spc="195" dirty="0" err="1">
                  <a:solidFill>
                    <a:srgbClr val="29F3E2"/>
                  </a:solidFill>
                  <a:latin typeface="Montserrat Classic"/>
                </a:rPr>
                <a:t>Akula</a:t>
              </a:r>
              <a:r>
                <a:rPr lang="en-US" sz="2800" spc="195" dirty="0">
                  <a:solidFill>
                    <a:srgbClr val="29F3E2"/>
                  </a:solidFill>
                  <a:latin typeface="Montserrat Classic"/>
                </a:rPr>
                <a:t>, </a:t>
              </a:r>
              <a:r>
                <a:rPr lang="en-US" sz="2800" spc="195" dirty="0" err="1">
                  <a:solidFill>
                    <a:srgbClr val="29F3E2"/>
                  </a:solidFill>
                  <a:latin typeface="Montserrat Classic"/>
                </a:rPr>
                <a:t>Avisha</a:t>
              </a:r>
              <a:r>
                <a:rPr lang="en-US" sz="2800" spc="195" dirty="0">
                  <a:solidFill>
                    <a:srgbClr val="29F3E2"/>
                  </a:solidFill>
                  <a:latin typeface="Montserrat Classic"/>
                </a:rPr>
                <a:t> Singh, Jake Joiner, Nivedita </a:t>
              </a:r>
              <a:r>
                <a:rPr lang="en-US" sz="2800" spc="195" dirty="0" err="1">
                  <a:solidFill>
                    <a:srgbClr val="29F3E2"/>
                  </a:solidFill>
                  <a:latin typeface="Montserrat Classic"/>
                </a:rPr>
                <a:t>Shanbhag</a:t>
              </a:r>
              <a:r>
                <a:rPr lang="en-US" sz="2800" spc="195" dirty="0">
                  <a:solidFill>
                    <a:srgbClr val="29F3E2"/>
                  </a:solidFill>
                  <a:latin typeface="Montserrat Classic"/>
                </a:rPr>
                <a:t>, Vandan Pandya, Juan Flores</a:t>
              </a:r>
            </a:p>
          </p:txBody>
        </p:sp>
      </p:grpSp>
      <p:sp>
        <p:nvSpPr>
          <p:cNvPr id="8" name="TextBox 7">
            <a:extLst>
              <a:ext uri="{FF2B5EF4-FFF2-40B4-BE49-F238E27FC236}">
                <a16:creationId xmlns:a16="http://schemas.microsoft.com/office/drawing/2014/main" id="{0112BB35-049B-4341-ACA9-C2DB3D8DD1AC}"/>
              </a:ext>
            </a:extLst>
          </p:cNvPr>
          <p:cNvSpPr txBox="1"/>
          <p:nvPr/>
        </p:nvSpPr>
        <p:spPr>
          <a:xfrm>
            <a:off x="17602200" y="114300"/>
            <a:ext cx="495300" cy="584775"/>
          </a:xfrm>
          <a:prstGeom prst="rect">
            <a:avLst/>
          </a:prstGeom>
          <a:noFill/>
        </p:spPr>
        <p:txBody>
          <a:bodyPr wrap="square" rtlCol="0">
            <a:spAutoFit/>
          </a:bodyPr>
          <a:lstStyle/>
          <a:p>
            <a:r>
              <a:rPr lang="en-IN" sz="3200" dirty="0">
                <a:solidFill>
                  <a:srgbClr val="00FFFF"/>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550075" y="3924300"/>
            <a:ext cx="6666546" cy="239077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About the dataset</a:t>
            </a:r>
          </a:p>
        </p:txBody>
      </p:sp>
      <p:sp>
        <p:nvSpPr>
          <p:cNvPr id="3" name="AutoShape 3"/>
          <p:cNvSpPr/>
          <p:nvPr/>
        </p:nvSpPr>
        <p:spPr>
          <a:xfrm>
            <a:off x="7695684" y="-209550"/>
            <a:ext cx="10592316" cy="10706100"/>
          </a:xfrm>
          <a:prstGeom prst="rect">
            <a:avLst/>
          </a:prstGeom>
          <a:solidFill>
            <a:srgbClr val="171810"/>
          </a:solidFill>
        </p:spPr>
      </p:sp>
      <p:sp>
        <p:nvSpPr>
          <p:cNvPr id="4" name="TextBox 4"/>
          <p:cNvSpPr txBox="1"/>
          <p:nvPr/>
        </p:nvSpPr>
        <p:spPr>
          <a:xfrm>
            <a:off x="8671001" y="3114675"/>
            <a:ext cx="8641682" cy="6310445"/>
          </a:xfrm>
          <a:prstGeom prst="rect">
            <a:avLst/>
          </a:prstGeom>
        </p:spPr>
        <p:txBody>
          <a:bodyPr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The dataset used in our project was the “Netherlands f3 block data”. </a:t>
            </a:r>
          </a:p>
          <a:p>
            <a:pPr marL="647700" lvl="1" indent="-323850">
              <a:lnSpc>
                <a:spcPts val="4500"/>
              </a:lnSpc>
              <a:buFont typeface="Arial"/>
              <a:buChar char="•"/>
            </a:pPr>
            <a:r>
              <a:rPr lang="en-US" sz="3000" spc="30" dirty="0">
                <a:solidFill>
                  <a:srgbClr val="29F3E2"/>
                </a:solidFill>
                <a:latin typeface="Montserrat Light"/>
              </a:rPr>
              <a:t>Contains different images of synthetic data and segmented data  (400 images) </a:t>
            </a:r>
          </a:p>
          <a:p>
            <a:pPr marL="647700" lvl="1" indent="-323850">
              <a:lnSpc>
                <a:spcPts val="4500"/>
              </a:lnSpc>
              <a:buFont typeface="Arial"/>
              <a:buChar char="•"/>
            </a:pPr>
            <a:r>
              <a:rPr lang="en-US" sz="3000" spc="30" dirty="0">
                <a:solidFill>
                  <a:srgbClr val="29F3E2"/>
                </a:solidFill>
                <a:latin typeface="Montserrat Light"/>
              </a:rPr>
              <a:t>200 - synthetic seismic images  </a:t>
            </a:r>
          </a:p>
          <a:p>
            <a:pPr marL="647700" lvl="1" indent="-323850">
              <a:lnSpc>
                <a:spcPts val="4500"/>
              </a:lnSpc>
              <a:buFont typeface="Arial"/>
              <a:buChar char="•"/>
            </a:pPr>
            <a:r>
              <a:rPr lang="en-US" sz="3000" spc="30" dirty="0">
                <a:solidFill>
                  <a:srgbClr val="29F3E2"/>
                </a:solidFill>
                <a:latin typeface="Montserrat Light"/>
              </a:rPr>
              <a:t>200 - labeled images that clearly depict the faulty seismic data.</a:t>
            </a:r>
          </a:p>
          <a:p>
            <a:pPr marL="647700" lvl="1" indent="-323850">
              <a:lnSpc>
                <a:spcPts val="4500"/>
              </a:lnSpc>
              <a:buFont typeface="Arial"/>
              <a:buChar char="•"/>
            </a:pPr>
            <a:r>
              <a:rPr lang="en-US" sz="3200" dirty="0" err="1">
                <a:solidFill>
                  <a:srgbClr val="00FFFF"/>
                </a:solidFill>
                <a:hlinkClick r:id="rId2">
                  <a:extLst>
                    <a:ext uri="{A12FA001-AC4F-418D-AE19-62706E023703}">
                      <ahyp:hlinkClr xmlns:ahyp="http://schemas.microsoft.com/office/drawing/2018/hyperlinkcolor" val="tx"/>
                    </a:ext>
                  </a:extLst>
                </a:hlinkClick>
              </a:rPr>
              <a:t>xinwucwp</a:t>
            </a:r>
            <a:r>
              <a:rPr lang="en-US" sz="3200" dirty="0">
                <a:solidFill>
                  <a:srgbClr val="00FFFF"/>
                </a:solidFill>
                <a:hlinkClick r:id="rId2">
                  <a:extLst>
                    <a:ext uri="{A12FA001-AC4F-418D-AE19-62706E023703}">
                      <ahyp:hlinkClr xmlns:ahyp="http://schemas.microsoft.com/office/drawing/2018/hyperlinkcolor" val="tx"/>
                    </a:ext>
                  </a:extLst>
                </a:hlinkClick>
              </a:rPr>
              <a:t>/</a:t>
            </a:r>
            <a:r>
              <a:rPr lang="en-US" sz="3200" dirty="0" err="1">
                <a:solidFill>
                  <a:srgbClr val="00FFFF"/>
                </a:solidFill>
                <a:hlinkClick r:id="rId2">
                  <a:extLst>
                    <a:ext uri="{A12FA001-AC4F-418D-AE19-62706E023703}">
                      <ahyp:hlinkClr xmlns:ahyp="http://schemas.microsoft.com/office/drawing/2018/hyperlinkcolor" val="tx"/>
                    </a:ext>
                  </a:extLst>
                </a:hlinkClick>
              </a:rPr>
              <a:t>faultSeg</a:t>
            </a:r>
            <a:r>
              <a:rPr lang="en-US" sz="3200" dirty="0">
                <a:solidFill>
                  <a:srgbClr val="00FFFF"/>
                </a:solidFill>
                <a:hlinkClick r:id="rId2">
                  <a:extLst>
                    <a:ext uri="{A12FA001-AC4F-418D-AE19-62706E023703}">
                      <ahyp:hlinkClr xmlns:ahyp="http://schemas.microsoft.com/office/drawing/2018/hyperlinkcolor" val="tx"/>
                    </a:ext>
                  </a:extLst>
                </a:hlinkClick>
              </a:rPr>
              <a:t>: Using synthetic datasets to train an end-to-end CNN for 3D fault segmentation (We are working on an improved version!) (github.com)</a:t>
            </a:r>
            <a:endParaRPr lang="en-US" sz="3000" spc="30" dirty="0">
              <a:solidFill>
                <a:srgbClr val="00FFFF"/>
              </a:solidFill>
              <a:latin typeface="Montserrat Light"/>
            </a:endParaRPr>
          </a:p>
        </p:txBody>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7" name="TextBox 6">
            <a:extLst>
              <a:ext uri="{FF2B5EF4-FFF2-40B4-BE49-F238E27FC236}">
                <a16:creationId xmlns:a16="http://schemas.microsoft.com/office/drawing/2014/main" id="{CC3DD0DC-4C60-4A82-86B5-DEBDFDE3D8C7}"/>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343817" y="3924300"/>
            <a:ext cx="7182191" cy="2390775"/>
          </a:xfrm>
          <a:prstGeom prst="rect">
            <a:avLst/>
          </a:prstGeom>
        </p:spPr>
        <p:txBody>
          <a:bodyPr lIns="0" tIns="0" rIns="0" bIns="0" rtlCol="0" anchor="t">
            <a:spAutoFit/>
          </a:bodyPr>
          <a:lstStyle/>
          <a:p>
            <a:pPr algn="ctr">
              <a:lnSpc>
                <a:spcPts val="9450"/>
              </a:lnSpc>
            </a:pPr>
            <a:r>
              <a:rPr lang="en-US" sz="7500" spc="67" dirty="0">
                <a:solidFill>
                  <a:srgbClr val="171810"/>
                </a:solidFill>
                <a:latin typeface="Montserrat Classic Bold"/>
              </a:rPr>
              <a:t>Why data augmentation</a:t>
            </a:r>
          </a:p>
        </p:txBody>
      </p:sp>
      <p:sp>
        <p:nvSpPr>
          <p:cNvPr id="3" name="AutoShape 3"/>
          <p:cNvSpPr/>
          <p:nvPr/>
        </p:nvSpPr>
        <p:spPr>
          <a:xfrm>
            <a:off x="7695684" y="-209550"/>
            <a:ext cx="10592316" cy="10706100"/>
          </a:xfrm>
          <a:prstGeom prst="rect">
            <a:avLst/>
          </a:prstGeom>
          <a:solidFill>
            <a:srgbClr val="171810"/>
          </a:solidFill>
        </p:spPr>
      </p:sp>
      <p:sp>
        <p:nvSpPr>
          <p:cNvPr id="4" name="TextBox 4"/>
          <p:cNvSpPr txBox="1"/>
          <p:nvPr/>
        </p:nvSpPr>
        <p:spPr>
          <a:xfrm>
            <a:off x="8671001" y="2543175"/>
            <a:ext cx="8641682" cy="5144550"/>
          </a:xfrm>
          <a:prstGeom prst="rect">
            <a:avLst/>
          </a:prstGeom>
        </p:spPr>
        <p:txBody>
          <a:bodyPr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Data augmentation acts as a regularization to avoid overfitting and add variation into the data.</a:t>
            </a:r>
          </a:p>
          <a:p>
            <a:pPr marL="647700" lvl="1" indent="-323850">
              <a:lnSpc>
                <a:spcPts val="4500"/>
              </a:lnSpc>
              <a:buFont typeface="Arial"/>
              <a:buChar char="•"/>
            </a:pPr>
            <a:r>
              <a:rPr lang="en-US" sz="3000" spc="30" dirty="0">
                <a:solidFill>
                  <a:srgbClr val="29F3E2"/>
                </a:solidFill>
                <a:latin typeface="Montserrat Light"/>
              </a:rPr>
              <a:t>Performed augmentation techniques such as horizontal and vertical flip on both seismic and masked images</a:t>
            </a:r>
          </a:p>
          <a:p>
            <a:pPr marL="647700" lvl="1" indent="-323850">
              <a:lnSpc>
                <a:spcPts val="4500"/>
              </a:lnSpc>
              <a:buFont typeface="Arial"/>
              <a:buChar char="•"/>
            </a:pPr>
            <a:r>
              <a:rPr lang="en-US" sz="3000" spc="30" dirty="0">
                <a:solidFill>
                  <a:srgbClr val="29F3E2"/>
                </a:solidFill>
                <a:latin typeface="Montserrat Light"/>
              </a:rPr>
              <a:t>Results - the loss was significantly reduced, and the mean IOU increased as compared to results with 200 images.</a:t>
            </a:r>
          </a:p>
        </p:txBody>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7" name="TextBox 6">
            <a:extLst>
              <a:ext uri="{FF2B5EF4-FFF2-40B4-BE49-F238E27FC236}">
                <a16:creationId xmlns:a16="http://schemas.microsoft.com/office/drawing/2014/main" id="{01F91253-A731-4A62-BEDE-20C2B379F980}"/>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grpSp>
        <p:nvGrpSpPr>
          <p:cNvPr id="2" name="Group 2"/>
          <p:cNvGrpSpPr/>
          <p:nvPr/>
        </p:nvGrpSpPr>
        <p:grpSpPr>
          <a:xfrm>
            <a:off x="2133600" y="1028700"/>
            <a:ext cx="15285282" cy="1364251"/>
            <a:chOff x="1" y="-47625"/>
            <a:chExt cx="20380377" cy="1819002"/>
          </a:xfrm>
        </p:grpSpPr>
        <p:sp>
          <p:nvSpPr>
            <p:cNvPr id="3" name="TextBox 3"/>
            <p:cNvSpPr txBox="1"/>
            <p:nvPr/>
          </p:nvSpPr>
          <p:spPr>
            <a:xfrm>
              <a:off x="1" y="-47625"/>
              <a:ext cx="18783723" cy="1467068"/>
            </a:xfrm>
            <a:prstGeom prst="rect">
              <a:avLst/>
            </a:prstGeom>
          </p:spPr>
          <p:txBody>
            <a:bodyPr lIns="0" tIns="0" rIns="0" bIns="0" rtlCol="0" anchor="t">
              <a:spAutoFit/>
            </a:bodyPr>
            <a:lstStyle/>
            <a:p>
              <a:pPr algn="ctr">
                <a:lnSpc>
                  <a:spcPts val="9450"/>
                </a:lnSpc>
              </a:pPr>
              <a:endParaRPr lang="en-US" sz="7500" spc="67" dirty="0">
                <a:solidFill>
                  <a:srgbClr val="29F3E2"/>
                </a:solidFill>
                <a:latin typeface="Montserrat Classic Bold"/>
              </a:endParaRPr>
            </a:p>
          </p:txBody>
        </p:sp>
        <p:sp>
          <p:nvSpPr>
            <p:cNvPr id="5" name="TextBox 5"/>
            <p:cNvSpPr txBox="1"/>
            <p:nvPr/>
          </p:nvSpPr>
          <p:spPr>
            <a:xfrm>
              <a:off x="1596651" y="1067509"/>
              <a:ext cx="18783727" cy="703868"/>
            </a:xfrm>
            <a:prstGeom prst="rect">
              <a:avLst/>
            </a:prstGeom>
          </p:spPr>
          <p:txBody>
            <a:bodyPr lIns="0" tIns="0" rIns="0" bIns="0" rtlCol="0" anchor="t">
              <a:spAutoFit/>
            </a:bodyPr>
            <a:lstStyle/>
            <a:p>
              <a:pPr marL="323850" lvl="1">
                <a:lnSpc>
                  <a:spcPts val="4500"/>
                </a:lnSpc>
              </a:pPr>
              <a:r>
                <a:rPr lang="en-US" sz="3000" spc="30" dirty="0">
                  <a:solidFill>
                    <a:srgbClr val="29F3E2"/>
                  </a:solidFill>
                  <a:latin typeface="Montserrat Light"/>
                </a:rPr>
                <a:t>Data Augmentation: Horizontal and Vertical flips</a:t>
              </a:r>
            </a:p>
          </p:txBody>
        </p:sp>
      </p:grpSp>
      <p:pic>
        <p:nvPicPr>
          <p:cNvPr id="6" name="Picture 5">
            <a:extLst>
              <a:ext uri="{FF2B5EF4-FFF2-40B4-BE49-F238E27FC236}">
                <a16:creationId xmlns:a16="http://schemas.microsoft.com/office/drawing/2014/main" id="{CE40CA3C-1D5B-4003-9122-127156897DA7}"/>
              </a:ext>
            </a:extLst>
          </p:cNvPr>
          <p:cNvPicPr>
            <a:picLocks noChangeAspect="1"/>
          </p:cNvPicPr>
          <p:nvPr/>
        </p:nvPicPr>
        <p:blipFill>
          <a:blip r:embed="rId2"/>
          <a:stretch>
            <a:fillRect/>
          </a:stretch>
        </p:blipFill>
        <p:spPr>
          <a:xfrm>
            <a:off x="152400" y="3619500"/>
            <a:ext cx="4195721" cy="4123999"/>
          </a:xfrm>
          <a:prstGeom prst="rect">
            <a:avLst/>
          </a:prstGeom>
        </p:spPr>
      </p:pic>
      <p:pic>
        <p:nvPicPr>
          <p:cNvPr id="7" name="Picture 6">
            <a:extLst>
              <a:ext uri="{FF2B5EF4-FFF2-40B4-BE49-F238E27FC236}">
                <a16:creationId xmlns:a16="http://schemas.microsoft.com/office/drawing/2014/main" id="{CEC5FECA-A634-4734-9EF2-6B128DC5AFF3}"/>
              </a:ext>
            </a:extLst>
          </p:cNvPr>
          <p:cNvPicPr>
            <a:picLocks noChangeAspect="1"/>
          </p:cNvPicPr>
          <p:nvPr/>
        </p:nvPicPr>
        <p:blipFill>
          <a:blip r:embed="rId3"/>
          <a:stretch>
            <a:fillRect/>
          </a:stretch>
        </p:blipFill>
        <p:spPr>
          <a:xfrm>
            <a:off x="9590805" y="3619499"/>
            <a:ext cx="4168248" cy="4123999"/>
          </a:xfrm>
          <a:prstGeom prst="rect">
            <a:avLst/>
          </a:prstGeom>
        </p:spPr>
      </p:pic>
      <p:pic>
        <p:nvPicPr>
          <p:cNvPr id="9" name="Picture 8">
            <a:extLst>
              <a:ext uri="{FF2B5EF4-FFF2-40B4-BE49-F238E27FC236}">
                <a16:creationId xmlns:a16="http://schemas.microsoft.com/office/drawing/2014/main" id="{B32701AC-37B0-4D2E-AA2A-9E56E4405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5414" y="3619500"/>
            <a:ext cx="4123998" cy="4123998"/>
          </a:xfrm>
          <a:prstGeom prst="rect">
            <a:avLst/>
          </a:prstGeom>
        </p:spPr>
      </p:pic>
      <p:pic>
        <p:nvPicPr>
          <p:cNvPr id="11" name="Picture 10">
            <a:extLst>
              <a:ext uri="{FF2B5EF4-FFF2-40B4-BE49-F238E27FC236}">
                <a16:creationId xmlns:a16="http://schemas.microsoft.com/office/drawing/2014/main" id="{8FF53E99-27D6-4AE1-B90E-05C67AFD5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3642360"/>
            <a:ext cx="4123999" cy="4123999"/>
          </a:xfrm>
          <a:prstGeom prst="rect">
            <a:avLst/>
          </a:prstGeom>
        </p:spPr>
      </p:pic>
      <p:sp>
        <p:nvSpPr>
          <p:cNvPr id="12" name="TextBox 11">
            <a:extLst>
              <a:ext uri="{FF2B5EF4-FFF2-40B4-BE49-F238E27FC236}">
                <a16:creationId xmlns:a16="http://schemas.microsoft.com/office/drawing/2014/main" id="{EA85978A-7741-447C-8B5E-EA1C4835CCCC}"/>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12</a:t>
            </a:r>
          </a:p>
        </p:txBody>
      </p:sp>
    </p:spTree>
    <p:extLst>
      <p:ext uri="{BB962C8B-B14F-4D97-AF65-F5344CB8AC3E}">
        <p14:creationId xmlns:p14="http://schemas.microsoft.com/office/powerpoint/2010/main" val="3250221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343817" y="3924300"/>
            <a:ext cx="7182191" cy="239077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Data Processing</a:t>
            </a:r>
          </a:p>
        </p:txBody>
      </p:sp>
      <p:sp>
        <p:nvSpPr>
          <p:cNvPr id="3" name="AutoShape 3"/>
          <p:cNvSpPr/>
          <p:nvPr/>
        </p:nvSpPr>
        <p:spPr>
          <a:xfrm>
            <a:off x="7695684" y="-209550"/>
            <a:ext cx="10592316" cy="10706100"/>
          </a:xfrm>
          <a:prstGeom prst="rect">
            <a:avLst/>
          </a:prstGeom>
          <a:solidFill>
            <a:srgbClr val="171810"/>
          </a:solidFill>
        </p:spPr>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7" name="TextBox 4">
            <a:extLst>
              <a:ext uri="{FF2B5EF4-FFF2-40B4-BE49-F238E27FC236}">
                <a16:creationId xmlns:a16="http://schemas.microsoft.com/office/drawing/2014/main" id="{F30CABE6-68AA-4257-83EA-685A6A6925EA}"/>
              </a:ext>
            </a:extLst>
          </p:cNvPr>
          <p:cNvSpPr txBox="1"/>
          <p:nvPr/>
        </p:nvSpPr>
        <p:spPr>
          <a:xfrm>
            <a:off x="8077200" y="520546"/>
            <a:ext cx="9220200" cy="9190401"/>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Imported seismic images and resized to 128 * 128 pixels</a:t>
            </a:r>
          </a:p>
          <a:p>
            <a:pPr marL="647700" lvl="1" indent="-323850">
              <a:lnSpc>
                <a:spcPts val="4500"/>
              </a:lnSpc>
              <a:buFont typeface="Arial"/>
              <a:buChar char="•"/>
            </a:pPr>
            <a:r>
              <a:rPr lang="en-US" sz="3000" spc="30" dirty="0">
                <a:solidFill>
                  <a:srgbClr val="29F3E2"/>
                </a:solidFill>
                <a:latin typeface="Montserrat Light"/>
              </a:rPr>
              <a:t>Store all the resized images into a list</a:t>
            </a:r>
          </a:p>
          <a:p>
            <a:pPr marL="647700" lvl="1" indent="-323850">
              <a:lnSpc>
                <a:spcPts val="4500"/>
              </a:lnSpc>
              <a:buFont typeface="Arial"/>
              <a:buChar char="•"/>
            </a:pPr>
            <a:r>
              <a:rPr lang="en-US" sz="3000" spc="30" dirty="0">
                <a:solidFill>
                  <a:srgbClr val="29F3E2"/>
                </a:solidFill>
                <a:latin typeface="Montserrat Light"/>
              </a:rPr>
              <a:t>Labelling of image is the binarization of an image. We seek to convert a grayscale image to a binary image, where the pixels are either 0 or 255.</a:t>
            </a:r>
          </a:p>
          <a:p>
            <a:pPr marL="647700" lvl="1" indent="-323850">
              <a:lnSpc>
                <a:spcPts val="4500"/>
              </a:lnSpc>
              <a:buFont typeface="Arial"/>
              <a:buChar char="•"/>
            </a:pPr>
            <a:endParaRPr lang="en-US" sz="3000" b="0" i="0" spc="30" dirty="0">
              <a:solidFill>
                <a:srgbClr val="29F3E2"/>
              </a:solidFill>
              <a:effectLst/>
              <a:latin typeface="Montserrat Light"/>
            </a:endParaRPr>
          </a:p>
          <a:p>
            <a:pPr marL="647700" lvl="1" indent="-323850">
              <a:lnSpc>
                <a:spcPts val="4500"/>
              </a:lnSpc>
              <a:buFont typeface="Arial"/>
              <a:buChar char="•"/>
            </a:pPr>
            <a:r>
              <a:rPr lang="en-US" sz="3000" spc="30" dirty="0">
                <a:solidFill>
                  <a:srgbClr val="29F3E2"/>
                </a:solidFill>
                <a:latin typeface="Montserrat Light"/>
              </a:rPr>
              <a:t>Convert the image with pixels 0 or 255 to 0 or 1.</a:t>
            </a:r>
          </a:p>
          <a:p>
            <a:pPr marL="647700" lvl="1" indent="-323850">
              <a:lnSpc>
                <a:spcPts val="4500"/>
              </a:lnSpc>
              <a:buFont typeface="Arial"/>
              <a:buChar char="•"/>
            </a:pPr>
            <a:r>
              <a:rPr lang="en-US" sz="3000" b="0" i="0" spc="30" dirty="0">
                <a:solidFill>
                  <a:srgbClr val="29F3E2"/>
                </a:solidFill>
                <a:effectLst/>
                <a:latin typeface="Montserrat Light"/>
              </a:rPr>
              <a:t>Prov</a:t>
            </a:r>
            <a:r>
              <a:rPr lang="en-US" sz="3000" spc="30" dirty="0">
                <a:solidFill>
                  <a:srgbClr val="29F3E2"/>
                </a:solidFill>
                <a:latin typeface="Montserrat Light"/>
              </a:rPr>
              <a:t>ides a ground truth information to a model which helps in segmentation.</a:t>
            </a:r>
            <a:endParaRPr lang="en-US" sz="3200" b="0" i="0" dirty="0">
              <a:solidFill>
                <a:srgbClr val="28C7D8"/>
              </a:solidFill>
              <a:effectLst/>
              <a:latin typeface="Montserrat" panose="020B0604020202020204" pitchFamily="2" charset="0"/>
            </a:endParaRPr>
          </a:p>
          <a:p>
            <a:pPr marL="647700" lvl="1" indent="-323850">
              <a:lnSpc>
                <a:spcPts val="4500"/>
              </a:lnSpc>
              <a:buFont typeface="Arial"/>
              <a:buChar char="•"/>
            </a:pPr>
            <a:endParaRPr lang="en-US" sz="3200" dirty="0">
              <a:solidFill>
                <a:schemeClr val="accent5">
                  <a:lumMod val="60000"/>
                  <a:lumOff val="40000"/>
                </a:schemeClr>
              </a:solidFill>
              <a:latin typeface="Montserrat" panose="020B0604020202020204" pitchFamily="2" charset="0"/>
            </a:endParaRPr>
          </a:p>
          <a:p>
            <a:pPr marL="647700" lvl="1" indent="-323850">
              <a:lnSpc>
                <a:spcPts val="4500"/>
              </a:lnSpc>
              <a:buFont typeface="Arial"/>
              <a:buChar char="•"/>
            </a:pPr>
            <a:endParaRPr lang="en-US" sz="3200" dirty="0">
              <a:solidFill>
                <a:schemeClr val="accent5">
                  <a:lumMod val="60000"/>
                  <a:lumOff val="40000"/>
                </a:schemeClr>
              </a:solidFill>
              <a:latin typeface="Montserrat" panose="020B0604020202020204" pitchFamily="2" charset="0"/>
            </a:endParaRPr>
          </a:p>
          <a:p>
            <a:pPr marL="647700" lvl="1" indent="-323850">
              <a:lnSpc>
                <a:spcPts val="4500"/>
              </a:lnSpc>
              <a:buFont typeface="Arial"/>
              <a:buChar char="•"/>
            </a:pPr>
            <a:endParaRPr lang="en-US" sz="3200" b="0" i="0" dirty="0">
              <a:solidFill>
                <a:schemeClr val="accent5">
                  <a:lumMod val="60000"/>
                  <a:lumOff val="40000"/>
                </a:schemeClr>
              </a:solidFill>
              <a:effectLst/>
              <a:latin typeface="Montserrat" panose="020B0604020202020204" pitchFamily="2" charset="0"/>
            </a:endParaRPr>
          </a:p>
          <a:p>
            <a:pPr marL="647700" lvl="1" indent="-323850">
              <a:lnSpc>
                <a:spcPts val="4500"/>
              </a:lnSpc>
              <a:buFont typeface="Arial"/>
              <a:buChar char="•"/>
            </a:pPr>
            <a:endParaRPr lang="en-US" sz="3200" spc="30" dirty="0">
              <a:solidFill>
                <a:schemeClr val="accent5">
                  <a:lumMod val="60000"/>
                  <a:lumOff val="40000"/>
                </a:schemeClr>
              </a:solidFill>
              <a:latin typeface="Montserrat" panose="020B0604020202020204" pitchFamily="2" charset="0"/>
            </a:endParaRPr>
          </a:p>
        </p:txBody>
      </p:sp>
      <p:pic>
        <p:nvPicPr>
          <p:cNvPr id="8" name="Picture 7">
            <a:extLst>
              <a:ext uri="{FF2B5EF4-FFF2-40B4-BE49-F238E27FC236}">
                <a16:creationId xmlns:a16="http://schemas.microsoft.com/office/drawing/2014/main" id="{C8B4434E-356E-4314-9788-9B7F4005A18B}"/>
              </a:ext>
            </a:extLst>
          </p:cNvPr>
          <p:cNvPicPr>
            <a:picLocks noChangeAspect="1"/>
          </p:cNvPicPr>
          <p:nvPr/>
        </p:nvPicPr>
        <p:blipFill>
          <a:blip r:embed="rId2"/>
          <a:stretch>
            <a:fillRect/>
          </a:stretch>
        </p:blipFill>
        <p:spPr>
          <a:xfrm>
            <a:off x="8439085" y="4627561"/>
            <a:ext cx="9105514" cy="437587"/>
          </a:xfrm>
          <a:prstGeom prst="rect">
            <a:avLst/>
          </a:prstGeom>
        </p:spPr>
      </p:pic>
      <p:pic>
        <p:nvPicPr>
          <p:cNvPr id="9" name="Picture 8">
            <a:extLst>
              <a:ext uri="{FF2B5EF4-FFF2-40B4-BE49-F238E27FC236}">
                <a16:creationId xmlns:a16="http://schemas.microsoft.com/office/drawing/2014/main" id="{8DF06EB2-9044-4A1A-A81B-01372C4BB2B1}"/>
              </a:ext>
            </a:extLst>
          </p:cNvPr>
          <p:cNvPicPr>
            <a:picLocks noChangeAspect="1"/>
          </p:cNvPicPr>
          <p:nvPr/>
        </p:nvPicPr>
        <p:blipFill>
          <a:blip r:embed="rId3"/>
          <a:stretch>
            <a:fillRect/>
          </a:stretch>
        </p:blipFill>
        <p:spPr>
          <a:xfrm>
            <a:off x="10629900" y="5795244"/>
            <a:ext cx="4114800" cy="449214"/>
          </a:xfrm>
          <a:prstGeom prst="rect">
            <a:avLst/>
          </a:prstGeom>
        </p:spPr>
      </p:pic>
      <p:pic>
        <p:nvPicPr>
          <p:cNvPr id="10" name="Picture 9">
            <a:extLst>
              <a:ext uri="{FF2B5EF4-FFF2-40B4-BE49-F238E27FC236}">
                <a16:creationId xmlns:a16="http://schemas.microsoft.com/office/drawing/2014/main" id="{9526C74B-FB94-417B-B41D-07B2AD0F358C}"/>
              </a:ext>
            </a:extLst>
          </p:cNvPr>
          <p:cNvPicPr>
            <a:picLocks noChangeAspect="1"/>
          </p:cNvPicPr>
          <p:nvPr/>
        </p:nvPicPr>
        <p:blipFill>
          <a:blip r:embed="rId4"/>
          <a:stretch>
            <a:fillRect/>
          </a:stretch>
        </p:blipFill>
        <p:spPr>
          <a:xfrm>
            <a:off x="10779143" y="7606288"/>
            <a:ext cx="4800600" cy="1664974"/>
          </a:xfrm>
          <a:prstGeom prst="rect">
            <a:avLst/>
          </a:prstGeom>
        </p:spPr>
      </p:pic>
      <p:sp>
        <p:nvSpPr>
          <p:cNvPr id="11" name="TextBox 10">
            <a:extLst>
              <a:ext uri="{FF2B5EF4-FFF2-40B4-BE49-F238E27FC236}">
                <a16:creationId xmlns:a16="http://schemas.microsoft.com/office/drawing/2014/main" id="{3CA87A5A-EB52-4FBE-AB2F-D7C8CAD05623}"/>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343817" y="3924300"/>
            <a:ext cx="7182191" cy="239077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Feature engineering</a:t>
            </a:r>
          </a:p>
        </p:txBody>
      </p:sp>
      <p:sp>
        <p:nvSpPr>
          <p:cNvPr id="3" name="AutoShape 3"/>
          <p:cNvSpPr/>
          <p:nvPr/>
        </p:nvSpPr>
        <p:spPr>
          <a:xfrm>
            <a:off x="7669558" y="-209550"/>
            <a:ext cx="10592316" cy="10706100"/>
          </a:xfrm>
          <a:prstGeom prst="rect">
            <a:avLst/>
          </a:prstGeom>
          <a:solidFill>
            <a:srgbClr val="171810"/>
          </a:solidFill>
        </p:spPr>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7" name="TextBox 4">
            <a:extLst>
              <a:ext uri="{FF2B5EF4-FFF2-40B4-BE49-F238E27FC236}">
                <a16:creationId xmlns:a16="http://schemas.microsoft.com/office/drawing/2014/main" id="{4AC76975-4CFF-4331-A1A4-AB55C513209B}"/>
              </a:ext>
            </a:extLst>
          </p:cNvPr>
          <p:cNvSpPr txBox="1"/>
          <p:nvPr/>
        </p:nvSpPr>
        <p:spPr>
          <a:xfrm>
            <a:off x="8000821" y="2301906"/>
            <a:ext cx="8641682" cy="5144550"/>
          </a:xfrm>
          <a:prstGeom prst="rect">
            <a:avLst/>
          </a:prstGeom>
        </p:spPr>
        <p:txBody>
          <a:bodyPr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panose="00000400000000000000" pitchFamily="2" charset="0"/>
              </a:rPr>
              <a:t>Encoding </a:t>
            </a:r>
            <a:r>
              <a:rPr lang="en-US" sz="3200" b="0" i="0" dirty="0">
                <a:solidFill>
                  <a:srgbClr val="00FFFF"/>
                </a:solidFill>
                <a:effectLst/>
                <a:latin typeface="Montserrat Light" panose="00000400000000000000" pitchFamily="2" charset="0"/>
              </a:rPr>
              <a:t> the levels of categorical features into numeric values.</a:t>
            </a:r>
          </a:p>
          <a:p>
            <a:pPr marL="647700" lvl="1" indent="-323850">
              <a:lnSpc>
                <a:spcPts val="4500"/>
              </a:lnSpc>
              <a:buFont typeface="Arial"/>
              <a:buChar char="•"/>
            </a:pPr>
            <a:endParaRPr lang="en-US" sz="3200" spc="30" dirty="0">
              <a:solidFill>
                <a:srgbClr val="00FFFF"/>
              </a:solidFill>
              <a:latin typeface="Montserrat Light" panose="00000400000000000000" pitchFamily="2" charset="0"/>
            </a:endParaRPr>
          </a:p>
          <a:p>
            <a:pPr marL="647700" lvl="1" indent="-323850">
              <a:lnSpc>
                <a:spcPts val="4500"/>
              </a:lnSpc>
              <a:buFont typeface="Arial"/>
              <a:buChar char="•"/>
            </a:pPr>
            <a:endParaRPr lang="en-US" sz="3200" spc="30" dirty="0">
              <a:solidFill>
                <a:srgbClr val="00FFFF"/>
              </a:solidFill>
              <a:latin typeface="Montserrat Light" panose="00000400000000000000" pitchFamily="2" charset="0"/>
            </a:endParaRPr>
          </a:p>
          <a:p>
            <a:pPr marL="323850" lvl="1">
              <a:lnSpc>
                <a:spcPts val="4500"/>
              </a:lnSpc>
            </a:pPr>
            <a:endParaRPr lang="en-US" sz="3200" spc="30" dirty="0">
              <a:solidFill>
                <a:srgbClr val="00FFFF"/>
              </a:solidFill>
              <a:latin typeface="Montserrat Light" panose="00000400000000000000" pitchFamily="2" charset="0"/>
            </a:endParaRPr>
          </a:p>
          <a:p>
            <a:pPr marL="323850" lvl="1">
              <a:lnSpc>
                <a:spcPts val="4500"/>
              </a:lnSpc>
            </a:pPr>
            <a:endParaRPr lang="en-US" sz="3200" spc="30" dirty="0">
              <a:solidFill>
                <a:srgbClr val="00FFFF"/>
              </a:solidFill>
              <a:latin typeface="Montserrat Light" panose="00000400000000000000" pitchFamily="2" charset="0"/>
            </a:endParaRPr>
          </a:p>
          <a:p>
            <a:pPr marL="323850" lvl="1">
              <a:lnSpc>
                <a:spcPts val="4500"/>
              </a:lnSpc>
            </a:pPr>
            <a:endParaRPr lang="en-US" sz="3000" spc="30" dirty="0">
              <a:solidFill>
                <a:srgbClr val="00FFFF"/>
              </a:solidFill>
              <a:latin typeface="Montserrat Light" panose="00000400000000000000" pitchFamily="2" charset="0"/>
            </a:endParaRPr>
          </a:p>
          <a:p>
            <a:pPr marL="647700" lvl="1" indent="-323850">
              <a:lnSpc>
                <a:spcPts val="4500"/>
              </a:lnSpc>
              <a:buFont typeface="Arial"/>
              <a:buChar char="•"/>
            </a:pPr>
            <a:r>
              <a:rPr lang="en-US" sz="3000" spc="30" dirty="0">
                <a:solidFill>
                  <a:srgbClr val="00FFFF"/>
                </a:solidFill>
                <a:latin typeface="Montserrat Light" panose="00000400000000000000" pitchFamily="2" charset="0"/>
              </a:rPr>
              <a:t>Train test split</a:t>
            </a:r>
          </a:p>
          <a:p>
            <a:pPr marL="323850" lvl="1">
              <a:lnSpc>
                <a:spcPts val="4500"/>
              </a:lnSpc>
            </a:pPr>
            <a:r>
              <a:rPr lang="en-US" sz="3000" spc="30" dirty="0">
                <a:solidFill>
                  <a:srgbClr val="00FFFF"/>
                </a:solidFill>
                <a:latin typeface="Montserrat Light" panose="00000400000000000000" pitchFamily="2" charset="0"/>
              </a:rPr>
              <a:t> </a:t>
            </a:r>
          </a:p>
        </p:txBody>
      </p:sp>
      <p:pic>
        <p:nvPicPr>
          <p:cNvPr id="8" name="Picture 7">
            <a:extLst>
              <a:ext uri="{FF2B5EF4-FFF2-40B4-BE49-F238E27FC236}">
                <a16:creationId xmlns:a16="http://schemas.microsoft.com/office/drawing/2014/main" id="{8E6B642F-A77E-44D4-BB8E-9DEFB904BA0F}"/>
              </a:ext>
            </a:extLst>
          </p:cNvPr>
          <p:cNvPicPr>
            <a:picLocks noChangeAspect="1"/>
          </p:cNvPicPr>
          <p:nvPr/>
        </p:nvPicPr>
        <p:blipFill>
          <a:blip r:embed="rId2"/>
          <a:stretch>
            <a:fillRect/>
          </a:stretch>
        </p:blipFill>
        <p:spPr>
          <a:xfrm>
            <a:off x="7972247" y="6992210"/>
            <a:ext cx="10039189" cy="1371600"/>
          </a:xfrm>
          <a:prstGeom prst="rect">
            <a:avLst/>
          </a:prstGeom>
        </p:spPr>
      </p:pic>
      <p:pic>
        <p:nvPicPr>
          <p:cNvPr id="9" name="Picture 8">
            <a:extLst>
              <a:ext uri="{FF2B5EF4-FFF2-40B4-BE49-F238E27FC236}">
                <a16:creationId xmlns:a16="http://schemas.microsoft.com/office/drawing/2014/main" id="{D0369315-7CCC-44F1-A2E6-7E5A33C3F160}"/>
              </a:ext>
            </a:extLst>
          </p:cNvPr>
          <p:cNvPicPr>
            <a:picLocks noChangeAspect="1"/>
          </p:cNvPicPr>
          <p:nvPr/>
        </p:nvPicPr>
        <p:blipFill>
          <a:blip r:embed="rId3"/>
          <a:stretch>
            <a:fillRect/>
          </a:stretch>
        </p:blipFill>
        <p:spPr>
          <a:xfrm>
            <a:off x="8068074" y="3802811"/>
            <a:ext cx="9943362" cy="1688495"/>
          </a:xfrm>
          <a:prstGeom prst="rect">
            <a:avLst/>
          </a:prstGeom>
        </p:spPr>
      </p:pic>
      <p:sp>
        <p:nvSpPr>
          <p:cNvPr id="10" name="TextBox 9">
            <a:extLst>
              <a:ext uri="{FF2B5EF4-FFF2-40B4-BE49-F238E27FC236}">
                <a16:creationId xmlns:a16="http://schemas.microsoft.com/office/drawing/2014/main" id="{56EC8D4A-5286-428D-A0B3-F65DFA5406F0}"/>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343817" y="3324225"/>
            <a:ext cx="7182191" cy="3590925"/>
          </a:xfrm>
          <a:prstGeom prst="rect">
            <a:avLst/>
          </a:prstGeom>
        </p:spPr>
        <p:txBody>
          <a:bodyPr lIns="0" tIns="0" rIns="0" bIns="0" rtlCol="0" anchor="t">
            <a:spAutoFit/>
          </a:bodyPr>
          <a:lstStyle/>
          <a:p>
            <a:pPr algn="ctr">
              <a:lnSpc>
                <a:spcPts val="9450"/>
              </a:lnSpc>
            </a:pPr>
            <a:r>
              <a:rPr lang="en-US" sz="7500" spc="67" dirty="0">
                <a:solidFill>
                  <a:srgbClr val="171810"/>
                </a:solidFill>
                <a:latin typeface="Montserrat Classic Bold"/>
              </a:rPr>
              <a:t>Model Training and Testing</a:t>
            </a:r>
          </a:p>
        </p:txBody>
      </p:sp>
      <p:sp>
        <p:nvSpPr>
          <p:cNvPr id="3" name="AutoShape 3"/>
          <p:cNvSpPr/>
          <p:nvPr/>
        </p:nvSpPr>
        <p:spPr>
          <a:xfrm>
            <a:off x="7676090" y="-209550"/>
            <a:ext cx="10592316" cy="10706100"/>
          </a:xfrm>
          <a:prstGeom prst="rect">
            <a:avLst/>
          </a:prstGeom>
          <a:solidFill>
            <a:srgbClr val="171810"/>
          </a:solidFill>
        </p:spPr>
      </p:sp>
      <p:sp>
        <p:nvSpPr>
          <p:cNvPr id="4" name="TextBox 4"/>
          <p:cNvSpPr txBox="1"/>
          <p:nvPr/>
        </p:nvSpPr>
        <p:spPr>
          <a:xfrm>
            <a:off x="8671001" y="3971925"/>
            <a:ext cx="8641682" cy="2259145"/>
          </a:xfrm>
          <a:prstGeom prst="rect">
            <a:avLst/>
          </a:prstGeom>
        </p:spPr>
        <p:txBody>
          <a:bodyPr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Using train data, we trained 3 segmentation models with 3 feature extractors.</a:t>
            </a:r>
          </a:p>
          <a:p>
            <a:pPr marL="647700" lvl="1" indent="-323850">
              <a:lnSpc>
                <a:spcPts val="4500"/>
              </a:lnSpc>
              <a:buFont typeface="Arial"/>
              <a:buChar char="•"/>
            </a:pPr>
            <a:r>
              <a:rPr lang="en-US" sz="3000" spc="30" dirty="0">
                <a:solidFill>
                  <a:srgbClr val="29F3E2"/>
                </a:solidFill>
                <a:latin typeface="Montserrat Light"/>
              </a:rPr>
              <a:t>In a way, we performed 9 experiments.</a:t>
            </a:r>
          </a:p>
        </p:txBody>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7" name="TextBox 6">
            <a:extLst>
              <a:ext uri="{FF2B5EF4-FFF2-40B4-BE49-F238E27FC236}">
                <a16:creationId xmlns:a16="http://schemas.microsoft.com/office/drawing/2014/main" id="{5DD0AE9A-F064-460E-822D-B6B764EA0E26}"/>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0" y="1853758"/>
            <a:ext cx="18288000" cy="6110862"/>
          </a:xfrm>
          <a:prstGeom prst="rect">
            <a:avLst/>
          </a:prstGeom>
        </p:spPr>
      </p:pic>
      <p:sp>
        <p:nvSpPr>
          <p:cNvPr id="3" name="TextBox 3"/>
          <p:cNvSpPr txBox="1"/>
          <p:nvPr/>
        </p:nvSpPr>
        <p:spPr>
          <a:xfrm>
            <a:off x="6002761" y="2269542"/>
            <a:ext cx="7159074" cy="1964055"/>
          </a:xfrm>
          <a:prstGeom prst="rect">
            <a:avLst/>
          </a:prstGeom>
        </p:spPr>
        <p:txBody>
          <a:bodyPr lIns="0" tIns="0" rIns="0" bIns="0" rtlCol="0" anchor="t">
            <a:spAutoFit/>
          </a:bodyPr>
          <a:lstStyle/>
          <a:p>
            <a:pPr algn="ctr">
              <a:lnSpc>
                <a:spcPts val="7860"/>
              </a:lnSpc>
            </a:pPr>
            <a:r>
              <a:rPr lang="en-US" sz="6000" spc="174" dirty="0">
                <a:solidFill>
                  <a:srgbClr val="29F3E2"/>
                </a:solidFill>
                <a:latin typeface="Montserrat Classic Bold"/>
              </a:rPr>
              <a:t>SEGMENTATION TECHNIQUES</a:t>
            </a:r>
          </a:p>
        </p:txBody>
      </p:sp>
      <p:sp>
        <p:nvSpPr>
          <p:cNvPr id="4" name="TextBox 4"/>
          <p:cNvSpPr txBox="1"/>
          <p:nvPr/>
        </p:nvSpPr>
        <p:spPr>
          <a:xfrm>
            <a:off x="7696200" y="5648080"/>
            <a:ext cx="4098353"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LINK-NET</a:t>
            </a:r>
          </a:p>
        </p:txBody>
      </p:sp>
      <p:sp>
        <p:nvSpPr>
          <p:cNvPr id="5" name="TextBox 5"/>
          <p:cNvSpPr txBox="1"/>
          <p:nvPr/>
        </p:nvSpPr>
        <p:spPr>
          <a:xfrm>
            <a:off x="15087600" y="5648079"/>
            <a:ext cx="2190466"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FPN</a:t>
            </a:r>
          </a:p>
        </p:txBody>
      </p:sp>
      <p:sp>
        <p:nvSpPr>
          <p:cNvPr id="6" name="TextBox 6"/>
          <p:cNvSpPr txBox="1"/>
          <p:nvPr/>
        </p:nvSpPr>
        <p:spPr>
          <a:xfrm>
            <a:off x="1905000" y="5648079"/>
            <a:ext cx="2912369"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U-NET</a:t>
            </a:r>
          </a:p>
        </p:txBody>
      </p:sp>
      <p:sp>
        <p:nvSpPr>
          <p:cNvPr id="7" name="TextBox 4">
            <a:extLst>
              <a:ext uri="{FF2B5EF4-FFF2-40B4-BE49-F238E27FC236}">
                <a16:creationId xmlns:a16="http://schemas.microsoft.com/office/drawing/2014/main" id="{51A0155B-09E0-444F-8ED0-CFDDC45DAF84}"/>
              </a:ext>
            </a:extLst>
          </p:cNvPr>
          <p:cNvSpPr txBox="1"/>
          <p:nvPr/>
        </p:nvSpPr>
        <p:spPr>
          <a:xfrm>
            <a:off x="2971800" y="6819900"/>
            <a:ext cx="13059422" cy="2836226"/>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Image segmentation is used to classify each pixel value and segment the parts in image.</a:t>
            </a:r>
          </a:p>
          <a:p>
            <a:pPr marL="647700" lvl="1" indent="-323850">
              <a:lnSpc>
                <a:spcPts val="4500"/>
              </a:lnSpc>
              <a:buFont typeface="Arial"/>
              <a:buChar char="•"/>
            </a:pPr>
            <a:r>
              <a:rPr lang="en-US" sz="3000" spc="30" dirty="0">
                <a:solidFill>
                  <a:srgbClr val="29F3E2"/>
                </a:solidFill>
                <a:latin typeface="Montserrat Light"/>
              </a:rPr>
              <a:t>Each segmentation algorithm follows encoder-decoder architecture, where encoder performs </a:t>
            </a:r>
            <a:r>
              <a:rPr lang="en-US" sz="3000" spc="30" dirty="0" err="1">
                <a:solidFill>
                  <a:srgbClr val="29F3E2"/>
                </a:solidFill>
                <a:latin typeface="Montserrat Light"/>
              </a:rPr>
              <a:t>downsampling</a:t>
            </a:r>
            <a:r>
              <a:rPr lang="en-US" sz="3000" spc="30" dirty="0">
                <a:solidFill>
                  <a:srgbClr val="29F3E2"/>
                </a:solidFill>
                <a:latin typeface="Montserrat Light"/>
              </a:rPr>
              <a:t> and  decoder performs </a:t>
            </a:r>
            <a:r>
              <a:rPr lang="en-US" sz="3000" spc="30" dirty="0" err="1">
                <a:solidFill>
                  <a:srgbClr val="29F3E2"/>
                </a:solidFill>
                <a:latin typeface="Montserrat Light"/>
              </a:rPr>
              <a:t>upsampling</a:t>
            </a:r>
            <a:r>
              <a:rPr lang="en-US" sz="3000" spc="30" dirty="0">
                <a:solidFill>
                  <a:srgbClr val="29F3E2"/>
                </a:solidFill>
                <a:latin typeface="Montserrat Light"/>
              </a:rPr>
              <a:t>. </a:t>
            </a:r>
          </a:p>
        </p:txBody>
      </p:sp>
      <p:sp>
        <p:nvSpPr>
          <p:cNvPr id="8" name="TextBox 7">
            <a:extLst>
              <a:ext uri="{FF2B5EF4-FFF2-40B4-BE49-F238E27FC236}">
                <a16:creationId xmlns:a16="http://schemas.microsoft.com/office/drawing/2014/main" id="{5490B6A3-8D74-45A9-8439-04954F4C9070}"/>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152400" y="-1435002"/>
            <a:ext cx="18288000" cy="6110862"/>
          </a:xfrm>
          <a:prstGeom prst="rect">
            <a:avLst/>
          </a:prstGeom>
        </p:spPr>
      </p:pic>
      <p:sp>
        <p:nvSpPr>
          <p:cNvPr id="4" name="TextBox 4"/>
          <p:cNvSpPr txBox="1"/>
          <p:nvPr/>
        </p:nvSpPr>
        <p:spPr>
          <a:xfrm>
            <a:off x="914400" y="1485900"/>
            <a:ext cx="4098353" cy="810647"/>
          </a:xfrm>
          <a:prstGeom prst="rect">
            <a:avLst/>
          </a:prstGeom>
        </p:spPr>
        <p:txBody>
          <a:bodyPr lIns="0" tIns="0" rIns="0" bIns="0" rtlCol="0" anchor="t">
            <a:spAutoFit/>
          </a:bodyPr>
          <a:lstStyle/>
          <a:p>
            <a:pPr algn="ctr">
              <a:lnSpc>
                <a:spcPts val="6132"/>
              </a:lnSpc>
            </a:pPr>
            <a:r>
              <a:rPr lang="en-US" sz="6132">
                <a:solidFill>
                  <a:srgbClr val="FFDF2B"/>
                </a:solidFill>
                <a:latin typeface="Libre Franklin Black Bold"/>
              </a:rPr>
              <a:t>U-NET</a:t>
            </a:r>
          </a:p>
        </p:txBody>
      </p:sp>
      <p:pic>
        <p:nvPicPr>
          <p:cNvPr id="6" name="Picture 5">
            <a:extLst>
              <a:ext uri="{FF2B5EF4-FFF2-40B4-BE49-F238E27FC236}">
                <a16:creationId xmlns:a16="http://schemas.microsoft.com/office/drawing/2014/main" id="{746D9996-7773-4A52-B62A-B3894A9B7ED0}"/>
              </a:ext>
            </a:extLst>
          </p:cNvPr>
          <p:cNvPicPr>
            <a:picLocks noChangeAspect="1"/>
          </p:cNvPicPr>
          <p:nvPr/>
        </p:nvPicPr>
        <p:blipFill>
          <a:blip r:embed="rId3"/>
          <a:stretch>
            <a:fillRect/>
          </a:stretch>
        </p:blipFill>
        <p:spPr>
          <a:xfrm>
            <a:off x="6934200" y="2171700"/>
            <a:ext cx="10622591" cy="6494871"/>
          </a:xfrm>
          <a:prstGeom prst="rect">
            <a:avLst/>
          </a:prstGeom>
        </p:spPr>
      </p:pic>
      <p:sp>
        <p:nvSpPr>
          <p:cNvPr id="8" name="TextBox 4">
            <a:extLst>
              <a:ext uri="{FF2B5EF4-FFF2-40B4-BE49-F238E27FC236}">
                <a16:creationId xmlns:a16="http://schemas.microsoft.com/office/drawing/2014/main" id="{E8DC2D87-BCF6-460E-A304-4137707C8A23}"/>
              </a:ext>
            </a:extLst>
          </p:cNvPr>
          <p:cNvSpPr txBox="1"/>
          <p:nvPr/>
        </p:nvSpPr>
        <p:spPr>
          <a:xfrm>
            <a:off x="-2177" y="2705100"/>
            <a:ext cx="6625046" cy="5721631"/>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The encoder is just a traditional stack of convolutional and max pooling layers.</a:t>
            </a:r>
          </a:p>
          <a:p>
            <a:pPr marL="647700" lvl="1" indent="-323850">
              <a:lnSpc>
                <a:spcPts val="4500"/>
              </a:lnSpc>
              <a:buFont typeface="Arial"/>
              <a:buChar char="•"/>
            </a:pPr>
            <a:r>
              <a:rPr lang="en-US" sz="3000" spc="30" dirty="0">
                <a:solidFill>
                  <a:srgbClr val="29F3E2"/>
                </a:solidFill>
                <a:latin typeface="Montserrat Light"/>
              </a:rPr>
              <a:t>The decoder is used to enable precise localization using transposed convolutions.</a:t>
            </a:r>
          </a:p>
          <a:p>
            <a:pPr marL="647700" lvl="1" indent="-323850">
              <a:lnSpc>
                <a:spcPts val="4500"/>
              </a:lnSpc>
              <a:buFont typeface="Arial"/>
              <a:buChar char="•"/>
            </a:pPr>
            <a:r>
              <a:rPr lang="en-US" sz="3000" spc="30" dirty="0">
                <a:solidFill>
                  <a:srgbClr val="29F3E2"/>
                </a:solidFill>
                <a:latin typeface="Montserrat Light"/>
              </a:rPr>
              <a:t>It does not contain dense layer and because of which it can accept any size image. </a:t>
            </a:r>
          </a:p>
        </p:txBody>
      </p:sp>
      <p:sp>
        <p:nvSpPr>
          <p:cNvPr id="9" name="TextBox 8">
            <a:extLst>
              <a:ext uri="{FF2B5EF4-FFF2-40B4-BE49-F238E27FC236}">
                <a16:creationId xmlns:a16="http://schemas.microsoft.com/office/drawing/2014/main" id="{160BEC81-54A2-4065-8C22-A21E0EBA0EC4}"/>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0" y="-1394807"/>
            <a:ext cx="18288000" cy="6110862"/>
          </a:xfrm>
          <a:prstGeom prst="rect">
            <a:avLst/>
          </a:prstGeom>
        </p:spPr>
      </p:pic>
      <p:pic>
        <p:nvPicPr>
          <p:cNvPr id="3" name="Picture 3"/>
          <p:cNvPicPr>
            <a:picLocks noChangeAspect="1"/>
          </p:cNvPicPr>
          <p:nvPr/>
        </p:nvPicPr>
        <p:blipFill>
          <a:blip r:embed="rId3"/>
          <a:srcRect/>
          <a:stretch>
            <a:fillRect/>
          </a:stretch>
        </p:blipFill>
        <p:spPr>
          <a:xfrm>
            <a:off x="7454203" y="1491456"/>
            <a:ext cx="9197741" cy="7304088"/>
          </a:xfrm>
          <a:prstGeom prst="rect">
            <a:avLst/>
          </a:prstGeom>
        </p:spPr>
      </p:pic>
      <p:sp>
        <p:nvSpPr>
          <p:cNvPr id="4" name="TextBox 4"/>
          <p:cNvSpPr txBox="1"/>
          <p:nvPr/>
        </p:nvSpPr>
        <p:spPr>
          <a:xfrm>
            <a:off x="1219200" y="1943100"/>
            <a:ext cx="4098353"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LINK-NET</a:t>
            </a:r>
          </a:p>
        </p:txBody>
      </p:sp>
      <p:sp>
        <p:nvSpPr>
          <p:cNvPr id="6" name="TextBox 4">
            <a:extLst>
              <a:ext uri="{FF2B5EF4-FFF2-40B4-BE49-F238E27FC236}">
                <a16:creationId xmlns:a16="http://schemas.microsoft.com/office/drawing/2014/main" id="{7D7157F5-54A7-4FD4-ACFA-AF5F0A00B787}"/>
              </a:ext>
            </a:extLst>
          </p:cNvPr>
          <p:cNvSpPr txBox="1"/>
          <p:nvPr/>
        </p:nvSpPr>
        <p:spPr>
          <a:xfrm>
            <a:off x="397162" y="3230838"/>
            <a:ext cx="6625046" cy="4567469"/>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The encoder efficiently share the information learnt by it to decoder. (focuses more on information sharing).</a:t>
            </a:r>
          </a:p>
          <a:p>
            <a:pPr marL="647700" lvl="1" indent="-323850">
              <a:lnSpc>
                <a:spcPts val="4500"/>
              </a:lnSpc>
              <a:buFont typeface="Arial"/>
              <a:buChar char="•"/>
            </a:pPr>
            <a:r>
              <a:rPr lang="en-US" sz="3000" spc="30" dirty="0">
                <a:solidFill>
                  <a:srgbClr val="29F3E2"/>
                </a:solidFill>
                <a:latin typeface="Montserrat Light"/>
              </a:rPr>
              <a:t>It is better than pooling.</a:t>
            </a:r>
          </a:p>
          <a:p>
            <a:pPr marL="647700" lvl="1" indent="-323850">
              <a:lnSpc>
                <a:spcPts val="4500"/>
              </a:lnSpc>
              <a:buFont typeface="Arial"/>
              <a:buChar char="•"/>
            </a:pPr>
            <a:r>
              <a:rPr lang="en-US" sz="3000" spc="30" dirty="0">
                <a:solidFill>
                  <a:srgbClr val="29F3E2"/>
                </a:solidFill>
                <a:latin typeface="Montserrat Light"/>
              </a:rPr>
              <a:t>It has few parameters in decoders and due that it is computationally cheap.</a:t>
            </a:r>
          </a:p>
        </p:txBody>
      </p:sp>
      <p:sp>
        <p:nvSpPr>
          <p:cNvPr id="7" name="TextBox 6">
            <a:extLst>
              <a:ext uri="{FF2B5EF4-FFF2-40B4-BE49-F238E27FC236}">
                <a16:creationId xmlns:a16="http://schemas.microsoft.com/office/drawing/2014/main" id="{F164D0A8-1ED3-490E-A106-8C60255180FB}"/>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0" y="-1394807"/>
            <a:ext cx="18288000" cy="6110862"/>
          </a:xfrm>
          <a:prstGeom prst="rect">
            <a:avLst/>
          </a:prstGeom>
        </p:spPr>
      </p:pic>
      <p:pic>
        <p:nvPicPr>
          <p:cNvPr id="3" name="Picture 3"/>
          <p:cNvPicPr>
            <a:picLocks noChangeAspect="1"/>
          </p:cNvPicPr>
          <p:nvPr/>
        </p:nvPicPr>
        <p:blipFill>
          <a:blip r:embed="rId3"/>
          <a:srcRect l="15107"/>
          <a:stretch>
            <a:fillRect/>
          </a:stretch>
        </p:blipFill>
        <p:spPr>
          <a:xfrm>
            <a:off x="6668899" y="2476132"/>
            <a:ext cx="10590401" cy="5414320"/>
          </a:xfrm>
          <a:prstGeom prst="rect">
            <a:avLst/>
          </a:prstGeom>
        </p:spPr>
      </p:pic>
      <p:sp>
        <p:nvSpPr>
          <p:cNvPr id="4" name="TextBox 4"/>
          <p:cNvSpPr txBox="1"/>
          <p:nvPr/>
        </p:nvSpPr>
        <p:spPr>
          <a:xfrm>
            <a:off x="609600" y="1683991"/>
            <a:ext cx="4098353"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FPN</a:t>
            </a:r>
          </a:p>
        </p:txBody>
      </p:sp>
      <p:sp>
        <p:nvSpPr>
          <p:cNvPr id="5" name="TextBox 4">
            <a:extLst>
              <a:ext uri="{FF2B5EF4-FFF2-40B4-BE49-F238E27FC236}">
                <a16:creationId xmlns:a16="http://schemas.microsoft.com/office/drawing/2014/main" id="{4E2634C9-79D1-43CE-8BC9-C9310E19ACDF}"/>
              </a:ext>
            </a:extLst>
          </p:cNvPr>
          <p:cNvSpPr txBox="1"/>
          <p:nvPr/>
        </p:nvSpPr>
        <p:spPr>
          <a:xfrm>
            <a:off x="171061" y="2582260"/>
            <a:ext cx="6326777" cy="7452874"/>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The FPN takes arbitrary size as input and outputs proportionally sized feature maps at multiple levels.</a:t>
            </a:r>
          </a:p>
          <a:p>
            <a:pPr marL="647700" lvl="1" indent="-323850">
              <a:lnSpc>
                <a:spcPts val="4500"/>
              </a:lnSpc>
              <a:buFont typeface="Arial"/>
              <a:buChar char="•"/>
            </a:pPr>
            <a:r>
              <a:rPr lang="en-US" sz="3000" spc="30" dirty="0">
                <a:solidFill>
                  <a:srgbClr val="29F3E2"/>
                </a:solidFill>
                <a:latin typeface="Montserrat Light"/>
              </a:rPr>
              <a:t>Th bottom up is feedforward computation, which computes a feature hierarchy consisting of feature maps at several scales.</a:t>
            </a:r>
          </a:p>
          <a:p>
            <a:pPr marL="647700" lvl="1" indent="-323850">
              <a:lnSpc>
                <a:spcPts val="4500"/>
              </a:lnSpc>
              <a:buFont typeface="Arial"/>
              <a:buChar char="•"/>
            </a:pPr>
            <a:r>
              <a:rPr lang="en-US" sz="3000" spc="30" dirty="0">
                <a:solidFill>
                  <a:srgbClr val="29F3E2"/>
                </a:solidFill>
                <a:latin typeface="Montserrat Light"/>
              </a:rPr>
              <a:t>Top-down hallucinates higher  resolution features with high semantic value.</a:t>
            </a:r>
          </a:p>
        </p:txBody>
      </p:sp>
      <p:sp>
        <p:nvSpPr>
          <p:cNvPr id="6" name="TextBox 5">
            <a:extLst>
              <a:ext uri="{FF2B5EF4-FFF2-40B4-BE49-F238E27FC236}">
                <a16:creationId xmlns:a16="http://schemas.microsoft.com/office/drawing/2014/main" id="{585E6B42-1F4F-48CF-9A30-F29C585BE557}"/>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grpSp>
        <p:nvGrpSpPr>
          <p:cNvPr id="2" name="Group 2"/>
          <p:cNvGrpSpPr/>
          <p:nvPr/>
        </p:nvGrpSpPr>
        <p:grpSpPr>
          <a:xfrm>
            <a:off x="2155312" y="1055858"/>
            <a:ext cx="14087795" cy="7619119"/>
            <a:chOff x="0" y="-47625"/>
            <a:chExt cx="18783727" cy="10158827"/>
          </a:xfrm>
        </p:grpSpPr>
        <p:sp>
          <p:nvSpPr>
            <p:cNvPr id="3" name="TextBox 3"/>
            <p:cNvSpPr txBox="1"/>
            <p:nvPr/>
          </p:nvSpPr>
          <p:spPr>
            <a:xfrm>
              <a:off x="2" y="-47625"/>
              <a:ext cx="18783723" cy="1571625"/>
            </a:xfrm>
            <a:prstGeom prst="rect">
              <a:avLst/>
            </a:prstGeom>
          </p:spPr>
          <p:txBody>
            <a:bodyPr lIns="0" tIns="0" rIns="0" bIns="0" rtlCol="0" anchor="t">
              <a:spAutoFit/>
            </a:bodyPr>
            <a:lstStyle/>
            <a:p>
              <a:pPr algn="ctr">
                <a:lnSpc>
                  <a:spcPts val="9450"/>
                </a:lnSpc>
              </a:pPr>
              <a:r>
                <a:rPr lang="en-US" sz="7500" spc="67">
                  <a:solidFill>
                    <a:srgbClr val="29F3E2"/>
                  </a:solidFill>
                  <a:latin typeface="Montserrat Classic Bold"/>
                </a:rPr>
                <a:t>Project Outline</a:t>
              </a:r>
            </a:p>
          </p:txBody>
        </p:sp>
        <p:sp>
          <p:nvSpPr>
            <p:cNvPr id="4" name="TextBox 4"/>
            <p:cNvSpPr txBox="1"/>
            <p:nvPr/>
          </p:nvSpPr>
          <p:spPr>
            <a:xfrm>
              <a:off x="0" y="2049764"/>
              <a:ext cx="18783727" cy="762000"/>
            </a:xfrm>
            <a:prstGeom prst="rect">
              <a:avLst/>
            </a:prstGeom>
          </p:spPr>
          <p:txBody>
            <a:bodyPr lIns="0" tIns="0" rIns="0" bIns="0" rtlCol="0" anchor="t">
              <a:spAutoFit/>
            </a:bodyPr>
            <a:lstStyle/>
            <a:p>
              <a:pPr algn="ctr">
                <a:lnSpc>
                  <a:spcPts val="4560"/>
                </a:lnSpc>
              </a:pPr>
              <a:r>
                <a:rPr lang="en-US" sz="3800" spc="281">
                  <a:solidFill>
                    <a:srgbClr val="29F3E2"/>
                  </a:solidFill>
                  <a:latin typeface="Montserrat Classic Bold"/>
                </a:rPr>
                <a:t>Topics to be Covered</a:t>
              </a:r>
            </a:p>
          </p:txBody>
        </p:sp>
        <p:sp>
          <p:nvSpPr>
            <p:cNvPr id="5" name="TextBox 5"/>
            <p:cNvSpPr txBox="1"/>
            <p:nvPr/>
          </p:nvSpPr>
          <p:spPr>
            <a:xfrm>
              <a:off x="0" y="3251801"/>
              <a:ext cx="18783727" cy="6859401"/>
            </a:xfrm>
            <a:prstGeom prst="rect">
              <a:avLst/>
            </a:prstGeom>
          </p:spPr>
          <p:txBody>
            <a:bodyPr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Introduction</a:t>
              </a:r>
            </a:p>
            <a:p>
              <a:pPr marL="647700" lvl="1" indent="-323850">
                <a:lnSpc>
                  <a:spcPts val="4500"/>
                </a:lnSpc>
                <a:buFont typeface="Arial"/>
                <a:buChar char="•"/>
              </a:pPr>
              <a:r>
                <a:rPr lang="en-US" sz="3000" spc="30" dirty="0">
                  <a:solidFill>
                    <a:srgbClr val="29F3E2"/>
                  </a:solidFill>
                  <a:latin typeface="Montserrat Light"/>
                </a:rPr>
                <a:t>Objective</a:t>
              </a:r>
            </a:p>
            <a:p>
              <a:pPr marL="647700" lvl="1" indent="-323850">
                <a:lnSpc>
                  <a:spcPts val="4500"/>
                </a:lnSpc>
                <a:buFont typeface="Arial"/>
                <a:buChar char="•"/>
              </a:pPr>
              <a:r>
                <a:rPr lang="en-US" sz="3000" spc="30" dirty="0">
                  <a:solidFill>
                    <a:srgbClr val="29F3E2"/>
                  </a:solidFill>
                  <a:latin typeface="Montserrat Light"/>
                </a:rPr>
                <a:t>Impact and Value</a:t>
              </a:r>
            </a:p>
            <a:p>
              <a:pPr marL="647700" lvl="1" indent="-323850">
                <a:lnSpc>
                  <a:spcPts val="4500"/>
                </a:lnSpc>
                <a:buFont typeface="Arial"/>
                <a:buChar char="•"/>
              </a:pPr>
              <a:r>
                <a:rPr lang="en-US" sz="3000" spc="30" dirty="0">
                  <a:solidFill>
                    <a:srgbClr val="29F3E2"/>
                  </a:solidFill>
                  <a:latin typeface="Montserrat Light"/>
                </a:rPr>
                <a:t>Literature Review</a:t>
              </a:r>
            </a:p>
            <a:p>
              <a:pPr marL="647700" lvl="1" indent="-323850">
                <a:lnSpc>
                  <a:spcPts val="4500"/>
                </a:lnSpc>
                <a:buFont typeface="Arial"/>
                <a:buChar char="•"/>
              </a:pPr>
              <a:r>
                <a:rPr lang="en-US" sz="3000" spc="30" dirty="0">
                  <a:solidFill>
                    <a:srgbClr val="29F3E2"/>
                  </a:solidFill>
                  <a:latin typeface="Montserrat Light"/>
                </a:rPr>
                <a:t>About the data</a:t>
              </a:r>
            </a:p>
            <a:p>
              <a:pPr marL="647700" lvl="1" indent="-323850">
                <a:lnSpc>
                  <a:spcPts val="4500"/>
                </a:lnSpc>
                <a:buFont typeface="Arial"/>
                <a:buChar char="•"/>
              </a:pPr>
              <a:r>
                <a:rPr lang="en-US" sz="3000" spc="30" dirty="0">
                  <a:solidFill>
                    <a:srgbClr val="29F3E2"/>
                  </a:solidFill>
                  <a:latin typeface="Montserrat Light"/>
                </a:rPr>
                <a:t>Workflow</a:t>
              </a:r>
            </a:p>
            <a:p>
              <a:pPr marL="647700" lvl="1" indent="-323850">
                <a:lnSpc>
                  <a:spcPts val="4500"/>
                </a:lnSpc>
                <a:buFont typeface="Arial"/>
                <a:buChar char="•"/>
              </a:pPr>
              <a:r>
                <a:rPr lang="en-US" sz="3000" spc="30" dirty="0">
                  <a:solidFill>
                    <a:srgbClr val="29F3E2"/>
                  </a:solidFill>
                  <a:latin typeface="Montserrat Light"/>
                </a:rPr>
                <a:t>Model training and testing</a:t>
              </a:r>
            </a:p>
            <a:p>
              <a:pPr marL="647700" lvl="1" indent="-323850">
                <a:lnSpc>
                  <a:spcPts val="4500"/>
                </a:lnSpc>
                <a:buFont typeface="Arial"/>
                <a:buChar char="•"/>
              </a:pPr>
              <a:r>
                <a:rPr lang="en-US" sz="3000" spc="30" dirty="0">
                  <a:solidFill>
                    <a:srgbClr val="29F3E2"/>
                  </a:solidFill>
                  <a:latin typeface="Montserrat Light"/>
                </a:rPr>
                <a:t>Results</a:t>
              </a:r>
            </a:p>
            <a:p>
              <a:pPr marL="647700" lvl="1" indent="-323850">
                <a:lnSpc>
                  <a:spcPts val="4500"/>
                </a:lnSpc>
                <a:buFont typeface="Arial"/>
                <a:buChar char="•"/>
              </a:pPr>
              <a:r>
                <a:rPr lang="en-US" sz="3000" spc="30" dirty="0">
                  <a:solidFill>
                    <a:srgbClr val="29F3E2"/>
                  </a:solidFill>
                  <a:latin typeface="Montserrat Light"/>
                </a:rPr>
                <a:t>Conclusion</a:t>
              </a:r>
            </a:p>
          </p:txBody>
        </p:sp>
      </p:grpSp>
      <p:sp>
        <p:nvSpPr>
          <p:cNvPr id="6" name="TextBox 5">
            <a:extLst>
              <a:ext uri="{FF2B5EF4-FFF2-40B4-BE49-F238E27FC236}">
                <a16:creationId xmlns:a16="http://schemas.microsoft.com/office/drawing/2014/main" id="{AA16A4D1-E91B-49CD-8F20-BAE9A17FC3BC}"/>
              </a:ext>
            </a:extLst>
          </p:cNvPr>
          <p:cNvSpPr txBox="1"/>
          <p:nvPr/>
        </p:nvSpPr>
        <p:spPr>
          <a:xfrm>
            <a:off x="17602200" y="114300"/>
            <a:ext cx="495300" cy="584775"/>
          </a:xfrm>
          <a:prstGeom prst="rect">
            <a:avLst/>
          </a:prstGeom>
          <a:noFill/>
        </p:spPr>
        <p:txBody>
          <a:bodyPr wrap="square" rtlCol="0">
            <a:spAutoFit/>
          </a:bodyPr>
          <a:lstStyle/>
          <a:p>
            <a:r>
              <a:rPr lang="en-IN" sz="3200" dirty="0">
                <a:solidFill>
                  <a:srgbClr val="00FFFF"/>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0" y="-1394807"/>
            <a:ext cx="18288000" cy="6110862"/>
          </a:xfrm>
          <a:prstGeom prst="rect">
            <a:avLst/>
          </a:prstGeom>
        </p:spPr>
      </p:pic>
      <p:sp>
        <p:nvSpPr>
          <p:cNvPr id="4" name="TextBox 4"/>
          <p:cNvSpPr txBox="1"/>
          <p:nvPr/>
        </p:nvSpPr>
        <p:spPr>
          <a:xfrm>
            <a:off x="2362200" y="1269491"/>
            <a:ext cx="12954000" cy="782265"/>
          </a:xfrm>
          <a:prstGeom prst="rect">
            <a:avLst/>
          </a:prstGeom>
        </p:spPr>
        <p:txBody>
          <a:bodyPr wrap="square" lIns="0" tIns="0" rIns="0" bIns="0" rtlCol="0" anchor="t">
            <a:spAutoFit/>
          </a:bodyPr>
          <a:lstStyle/>
          <a:p>
            <a:pPr algn="ctr">
              <a:lnSpc>
                <a:spcPts val="6132"/>
              </a:lnSpc>
            </a:pPr>
            <a:r>
              <a:rPr lang="en-US" sz="6132" dirty="0">
                <a:solidFill>
                  <a:srgbClr val="FFDF2B"/>
                </a:solidFill>
                <a:latin typeface="Libre Franklin Black Bold"/>
              </a:rPr>
              <a:t>IOU (Intersection over Union)</a:t>
            </a:r>
          </a:p>
        </p:txBody>
      </p:sp>
      <p:pic>
        <p:nvPicPr>
          <p:cNvPr id="7" name="Picture 6">
            <a:extLst>
              <a:ext uri="{FF2B5EF4-FFF2-40B4-BE49-F238E27FC236}">
                <a16:creationId xmlns:a16="http://schemas.microsoft.com/office/drawing/2014/main" id="{56232735-A2BD-488E-A392-8DEECFCE7D58}"/>
              </a:ext>
            </a:extLst>
          </p:cNvPr>
          <p:cNvPicPr>
            <a:picLocks noChangeAspect="1"/>
          </p:cNvPicPr>
          <p:nvPr/>
        </p:nvPicPr>
        <p:blipFill>
          <a:blip r:embed="rId3"/>
          <a:stretch>
            <a:fillRect/>
          </a:stretch>
        </p:blipFill>
        <p:spPr>
          <a:xfrm>
            <a:off x="9525000" y="2857500"/>
            <a:ext cx="6128746" cy="2690983"/>
          </a:xfrm>
          <a:prstGeom prst="rect">
            <a:avLst/>
          </a:prstGeom>
        </p:spPr>
      </p:pic>
      <p:sp>
        <p:nvSpPr>
          <p:cNvPr id="10" name="TextBox 9">
            <a:extLst>
              <a:ext uri="{FF2B5EF4-FFF2-40B4-BE49-F238E27FC236}">
                <a16:creationId xmlns:a16="http://schemas.microsoft.com/office/drawing/2014/main" id="{9EA9D432-D353-4B4E-B944-251EAAC9DAD2}"/>
              </a:ext>
            </a:extLst>
          </p:cNvPr>
          <p:cNvSpPr txBox="1"/>
          <p:nvPr/>
        </p:nvSpPr>
        <p:spPr>
          <a:xfrm>
            <a:off x="228600" y="3009900"/>
            <a:ext cx="6326777" cy="3990388"/>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It is also referred to as Jaccard index to evaluate the percent overlap between the target mask and our prediction output. </a:t>
            </a:r>
          </a:p>
          <a:p>
            <a:pPr marL="647700" lvl="1" indent="-323850">
              <a:lnSpc>
                <a:spcPts val="4500"/>
              </a:lnSpc>
              <a:buFont typeface="Arial"/>
              <a:buChar char="•"/>
            </a:pPr>
            <a:r>
              <a:rPr lang="en-US" sz="3000" spc="30" dirty="0">
                <a:solidFill>
                  <a:srgbClr val="29F3E2"/>
                </a:solidFill>
                <a:latin typeface="Montserrat Light"/>
              </a:rPr>
              <a:t>Closer to one, better the model.</a:t>
            </a:r>
          </a:p>
        </p:txBody>
      </p:sp>
      <p:pic>
        <p:nvPicPr>
          <p:cNvPr id="12" name="Picture 11">
            <a:extLst>
              <a:ext uri="{FF2B5EF4-FFF2-40B4-BE49-F238E27FC236}">
                <a16:creationId xmlns:a16="http://schemas.microsoft.com/office/drawing/2014/main" id="{0EC9A277-07AD-4DA4-9D0F-1532923BEE14}"/>
              </a:ext>
            </a:extLst>
          </p:cNvPr>
          <p:cNvPicPr>
            <a:picLocks noChangeAspect="1"/>
          </p:cNvPicPr>
          <p:nvPr/>
        </p:nvPicPr>
        <p:blipFill>
          <a:blip r:embed="rId4"/>
          <a:stretch>
            <a:fillRect/>
          </a:stretch>
        </p:blipFill>
        <p:spPr>
          <a:xfrm>
            <a:off x="7696200" y="6304063"/>
            <a:ext cx="9372600" cy="3400425"/>
          </a:xfrm>
          <a:prstGeom prst="rect">
            <a:avLst/>
          </a:prstGeom>
        </p:spPr>
      </p:pic>
      <p:sp>
        <p:nvSpPr>
          <p:cNvPr id="13" name="TextBox 12">
            <a:extLst>
              <a:ext uri="{FF2B5EF4-FFF2-40B4-BE49-F238E27FC236}">
                <a16:creationId xmlns:a16="http://schemas.microsoft.com/office/drawing/2014/main" id="{172E47C7-710B-4F06-98A6-D34C13900884}"/>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20</a:t>
            </a:r>
          </a:p>
        </p:txBody>
      </p:sp>
    </p:spTree>
    <p:extLst>
      <p:ext uri="{BB962C8B-B14F-4D97-AF65-F5344CB8AC3E}">
        <p14:creationId xmlns:p14="http://schemas.microsoft.com/office/powerpoint/2010/main" val="107329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0" y="1853758"/>
            <a:ext cx="18288000" cy="6110862"/>
          </a:xfrm>
          <a:prstGeom prst="rect">
            <a:avLst/>
          </a:prstGeom>
        </p:spPr>
      </p:pic>
      <p:sp>
        <p:nvSpPr>
          <p:cNvPr id="3" name="TextBox 3"/>
          <p:cNvSpPr txBox="1"/>
          <p:nvPr/>
        </p:nvSpPr>
        <p:spPr>
          <a:xfrm>
            <a:off x="6002761" y="2269542"/>
            <a:ext cx="7159074" cy="1964055"/>
          </a:xfrm>
          <a:prstGeom prst="rect">
            <a:avLst/>
          </a:prstGeom>
        </p:spPr>
        <p:txBody>
          <a:bodyPr lIns="0" tIns="0" rIns="0" bIns="0" rtlCol="0" anchor="t">
            <a:spAutoFit/>
          </a:bodyPr>
          <a:lstStyle/>
          <a:p>
            <a:pPr algn="ctr">
              <a:lnSpc>
                <a:spcPts val="7860"/>
              </a:lnSpc>
            </a:pPr>
            <a:r>
              <a:rPr lang="en-US" sz="6000" spc="174" dirty="0">
                <a:solidFill>
                  <a:srgbClr val="29F3E2"/>
                </a:solidFill>
                <a:latin typeface="Montserrat Classic Bold"/>
              </a:rPr>
              <a:t>FEATURE</a:t>
            </a:r>
          </a:p>
          <a:p>
            <a:pPr algn="ctr">
              <a:lnSpc>
                <a:spcPts val="7860"/>
              </a:lnSpc>
            </a:pPr>
            <a:r>
              <a:rPr lang="en-US" sz="6000" spc="174" dirty="0">
                <a:solidFill>
                  <a:srgbClr val="29F3E2"/>
                </a:solidFill>
                <a:latin typeface="Montserrat Classic Bold"/>
              </a:rPr>
              <a:t>EXTRACTORS</a:t>
            </a:r>
          </a:p>
        </p:txBody>
      </p:sp>
      <p:sp>
        <p:nvSpPr>
          <p:cNvPr id="4" name="TextBox 4"/>
          <p:cNvSpPr txBox="1"/>
          <p:nvPr/>
        </p:nvSpPr>
        <p:spPr>
          <a:xfrm>
            <a:off x="1491892" y="5687002"/>
            <a:ext cx="4098353" cy="810647"/>
          </a:xfrm>
          <a:prstGeom prst="rect">
            <a:avLst/>
          </a:prstGeom>
        </p:spPr>
        <p:txBody>
          <a:bodyPr lIns="0" tIns="0" rIns="0" bIns="0" rtlCol="0" anchor="t">
            <a:spAutoFit/>
          </a:bodyPr>
          <a:lstStyle/>
          <a:p>
            <a:pPr algn="ctr">
              <a:lnSpc>
                <a:spcPts val="6132"/>
              </a:lnSpc>
            </a:pPr>
            <a:r>
              <a:rPr lang="en-US" sz="6132">
                <a:solidFill>
                  <a:srgbClr val="FFDF2B"/>
                </a:solidFill>
                <a:latin typeface="Libre Franklin Black Bold"/>
              </a:rPr>
              <a:t>RES-NET</a:t>
            </a:r>
          </a:p>
        </p:txBody>
      </p:sp>
      <p:sp>
        <p:nvSpPr>
          <p:cNvPr id="5" name="TextBox 5"/>
          <p:cNvSpPr txBox="1"/>
          <p:nvPr/>
        </p:nvSpPr>
        <p:spPr>
          <a:xfrm>
            <a:off x="14040134" y="5687002"/>
            <a:ext cx="3219166" cy="810647"/>
          </a:xfrm>
          <a:prstGeom prst="rect">
            <a:avLst/>
          </a:prstGeom>
        </p:spPr>
        <p:txBody>
          <a:bodyPr lIns="0" tIns="0" rIns="0" bIns="0" rtlCol="0" anchor="t">
            <a:spAutoFit/>
          </a:bodyPr>
          <a:lstStyle/>
          <a:p>
            <a:pPr algn="ctr">
              <a:lnSpc>
                <a:spcPts val="6132"/>
              </a:lnSpc>
            </a:pPr>
            <a:r>
              <a:rPr lang="en-US" sz="6132">
                <a:solidFill>
                  <a:srgbClr val="FFDF2B"/>
                </a:solidFill>
                <a:latin typeface="Libre Franklin Black Bold"/>
              </a:rPr>
              <a:t>VGG16</a:t>
            </a:r>
          </a:p>
        </p:txBody>
      </p:sp>
      <p:sp>
        <p:nvSpPr>
          <p:cNvPr id="6" name="TextBox 6"/>
          <p:cNvSpPr txBox="1"/>
          <p:nvPr/>
        </p:nvSpPr>
        <p:spPr>
          <a:xfrm>
            <a:off x="6278998" y="5687002"/>
            <a:ext cx="6882837" cy="810647"/>
          </a:xfrm>
          <a:prstGeom prst="rect">
            <a:avLst/>
          </a:prstGeom>
        </p:spPr>
        <p:txBody>
          <a:bodyPr lIns="0" tIns="0" rIns="0" bIns="0" rtlCol="0" anchor="t">
            <a:spAutoFit/>
          </a:bodyPr>
          <a:lstStyle/>
          <a:p>
            <a:pPr algn="ctr">
              <a:lnSpc>
                <a:spcPts val="6132"/>
              </a:lnSpc>
            </a:pPr>
            <a:r>
              <a:rPr lang="en-US" sz="6132">
                <a:solidFill>
                  <a:srgbClr val="FFDF2B"/>
                </a:solidFill>
                <a:latin typeface="Libre Franklin Black Bold"/>
              </a:rPr>
              <a:t>INCEPTION-NET</a:t>
            </a:r>
          </a:p>
        </p:txBody>
      </p:sp>
      <p:sp>
        <p:nvSpPr>
          <p:cNvPr id="7" name="TextBox 4">
            <a:extLst>
              <a:ext uri="{FF2B5EF4-FFF2-40B4-BE49-F238E27FC236}">
                <a16:creationId xmlns:a16="http://schemas.microsoft.com/office/drawing/2014/main" id="{95273FFA-E672-4580-9488-842D90677087}"/>
              </a:ext>
            </a:extLst>
          </p:cNvPr>
          <p:cNvSpPr txBox="1"/>
          <p:nvPr/>
        </p:nvSpPr>
        <p:spPr>
          <a:xfrm>
            <a:off x="3167216" y="7110022"/>
            <a:ext cx="13106400" cy="1682064"/>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Feature extractors used within segmentation algorithms are transfer learning techniques used for image classification task and used as backbone in many computer vision tasks.</a:t>
            </a:r>
          </a:p>
        </p:txBody>
      </p:sp>
      <p:sp>
        <p:nvSpPr>
          <p:cNvPr id="8" name="TextBox 7">
            <a:extLst>
              <a:ext uri="{FF2B5EF4-FFF2-40B4-BE49-F238E27FC236}">
                <a16:creationId xmlns:a16="http://schemas.microsoft.com/office/drawing/2014/main" id="{EC87C5E7-122A-4C4A-87ED-8E5ABC3F4620}"/>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26126" y="-1333500"/>
            <a:ext cx="18288000" cy="6110862"/>
          </a:xfrm>
          <a:prstGeom prst="rect">
            <a:avLst/>
          </a:prstGeom>
        </p:spPr>
      </p:pic>
      <p:pic>
        <p:nvPicPr>
          <p:cNvPr id="3" name="Picture 3"/>
          <p:cNvPicPr>
            <a:picLocks noChangeAspect="1"/>
          </p:cNvPicPr>
          <p:nvPr/>
        </p:nvPicPr>
        <p:blipFill>
          <a:blip r:embed="rId3"/>
          <a:srcRect/>
          <a:stretch>
            <a:fillRect/>
          </a:stretch>
        </p:blipFill>
        <p:spPr>
          <a:xfrm>
            <a:off x="7274804" y="2283236"/>
            <a:ext cx="9984496" cy="5720529"/>
          </a:xfrm>
          <a:prstGeom prst="rect">
            <a:avLst/>
          </a:prstGeom>
        </p:spPr>
      </p:pic>
      <p:sp>
        <p:nvSpPr>
          <p:cNvPr id="4" name="TextBox 4"/>
          <p:cNvSpPr txBox="1"/>
          <p:nvPr/>
        </p:nvSpPr>
        <p:spPr>
          <a:xfrm>
            <a:off x="1028700" y="1472589"/>
            <a:ext cx="4098353"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RES-NET</a:t>
            </a:r>
          </a:p>
        </p:txBody>
      </p:sp>
      <p:sp>
        <p:nvSpPr>
          <p:cNvPr id="6" name="TextBox 5">
            <a:extLst>
              <a:ext uri="{FF2B5EF4-FFF2-40B4-BE49-F238E27FC236}">
                <a16:creationId xmlns:a16="http://schemas.microsoft.com/office/drawing/2014/main" id="{EFF7EB2A-5409-4E0C-9A87-E0626EBBF84F}"/>
              </a:ext>
            </a:extLst>
          </p:cNvPr>
          <p:cNvSpPr txBox="1"/>
          <p:nvPr/>
        </p:nvSpPr>
        <p:spPr>
          <a:xfrm>
            <a:off x="152400" y="2628900"/>
            <a:ext cx="6477000" cy="5721631"/>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It was the first network to be trained with 150+ layers successfully.</a:t>
            </a:r>
          </a:p>
          <a:p>
            <a:pPr marL="647700" lvl="1" indent="-323850">
              <a:lnSpc>
                <a:spcPts val="4500"/>
              </a:lnSpc>
              <a:buFont typeface="Arial"/>
              <a:buChar char="•"/>
            </a:pPr>
            <a:r>
              <a:rPr lang="en-US" sz="3000" spc="30" dirty="0">
                <a:solidFill>
                  <a:srgbClr val="29F3E2"/>
                </a:solidFill>
                <a:latin typeface="Montserrat Light"/>
              </a:rPr>
              <a:t>The strength of </a:t>
            </a:r>
            <a:r>
              <a:rPr lang="en-US" sz="3000" spc="30" dirty="0" err="1">
                <a:solidFill>
                  <a:srgbClr val="29F3E2"/>
                </a:solidFill>
                <a:latin typeface="Montserrat Light"/>
              </a:rPr>
              <a:t>resnet</a:t>
            </a:r>
            <a:r>
              <a:rPr lang="en-US" sz="3000" spc="30" dirty="0">
                <a:solidFill>
                  <a:srgbClr val="29F3E2"/>
                </a:solidFill>
                <a:latin typeface="Montserrat Light"/>
              </a:rPr>
              <a:t> is skip connections as it helps mitigate the problem of vanishing gradient and ensures that higher layers perform better than lower layers.</a:t>
            </a:r>
          </a:p>
        </p:txBody>
      </p:sp>
      <p:sp>
        <p:nvSpPr>
          <p:cNvPr id="7" name="TextBox 6">
            <a:extLst>
              <a:ext uri="{FF2B5EF4-FFF2-40B4-BE49-F238E27FC236}">
                <a16:creationId xmlns:a16="http://schemas.microsoft.com/office/drawing/2014/main" id="{E1603FC2-3616-4E15-84A8-2AD7B74A07BA}"/>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0" y="-1394807"/>
            <a:ext cx="18288000" cy="6110862"/>
          </a:xfrm>
          <a:prstGeom prst="rect">
            <a:avLst/>
          </a:prstGeom>
        </p:spPr>
      </p:pic>
      <p:pic>
        <p:nvPicPr>
          <p:cNvPr id="3" name="Picture 3"/>
          <p:cNvPicPr>
            <a:picLocks noChangeAspect="1"/>
          </p:cNvPicPr>
          <p:nvPr/>
        </p:nvPicPr>
        <p:blipFill>
          <a:blip r:embed="rId3"/>
          <a:srcRect/>
          <a:stretch>
            <a:fillRect/>
          </a:stretch>
        </p:blipFill>
        <p:spPr>
          <a:xfrm>
            <a:off x="8410682" y="2351103"/>
            <a:ext cx="8848618" cy="4773597"/>
          </a:xfrm>
          <a:prstGeom prst="rect">
            <a:avLst/>
          </a:prstGeom>
        </p:spPr>
      </p:pic>
      <p:sp>
        <p:nvSpPr>
          <p:cNvPr id="4" name="TextBox 4"/>
          <p:cNvSpPr txBox="1"/>
          <p:nvPr/>
        </p:nvSpPr>
        <p:spPr>
          <a:xfrm>
            <a:off x="-362487" y="1568838"/>
            <a:ext cx="7658100" cy="782265"/>
          </a:xfrm>
          <a:prstGeom prst="rect">
            <a:avLst/>
          </a:prstGeom>
        </p:spPr>
        <p:txBody>
          <a:bodyPr wrap="square" lIns="0" tIns="0" rIns="0" bIns="0" rtlCol="0" anchor="t">
            <a:spAutoFit/>
          </a:bodyPr>
          <a:lstStyle/>
          <a:p>
            <a:pPr algn="ctr">
              <a:lnSpc>
                <a:spcPts val="6132"/>
              </a:lnSpc>
            </a:pPr>
            <a:r>
              <a:rPr lang="en-US" sz="6132" dirty="0">
                <a:solidFill>
                  <a:srgbClr val="FFDF2B"/>
                </a:solidFill>
                <a:latin typeface="Libre Franklin Black Bold"/>
              </a:rPr>
              <a:t>INCEPTION-NET</a:t>
            </a:r>
          </a:p>
        </p:txBody>
      </p:sp>
      <p:sp>
        <p:nvSpPr>
          <p:cNvPr id="5" name="TextBox 4">
            <a:extLst>
              <a:ext uri="{FF2B5EF4-FFF2-40B4-BE49-F238E27FC236}">
                <a16:creationId xmlns:a16="http://schemas.microsoft.com/office/drawing/2014/main" id="{E0256704-103F-4B81-8E92-AD712FFB8A11}"/>
              </a:ext>
            </a:extLst>
          </p:cNvPr>
          <p:cNvSpPr txBox="1"/>
          <p:nvPr/>
        </p:nvSpPr>
        <p:spPr>
          <a:xfrm>
            <a:off x="381000" y="2552700"/>
            <a:ext cx="6477000" cy="4567469"/>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err="1">
                <a:solidFill>
                  <a:srgbClr val="29F3E2"/>
                </a:solidFill>
                <a:latin typeface="Montserrat Light"/>
              </a:rPr>
              <a:t>Inceptionet</a:t>
            </a:r>
            <a:r>
              <a:rPr lang="en-US" sz="3000" spc="30" dirty="0">
                <a:solidFill>
                  <a:srgbClr val="29F3E2"/>
                </a:solidFill>
                <a:latin typeface="Montserrat Light"/>
              </a:rPr>
              <a:t> is a sparsely connected network that focuses more on learnings from the previous layer.</a:t>
            </a:r>
          </a:p>
          <a:p>
            <a:pPr marL="647700" lvl="1" indent="-323850">
              <a:lnSpc>
                <a:spcPts val="4500"/>
              </a:lnSpc>
              <a:buFont typeface="Arial"/>
              <a:buChar char="•"/>
            </a:pPr>
            <a:r>
              <a:rPr lang="en-US" sz="3000" spc="30" dirty="0">
                <a:solidFill>
                  <a:srgbClr val="29F3E2"/>
                </a:solidFill>
                <a:latin typeface="Montserrat Light"/>
              </a:rPr>
              <a:t>It generates multiple features with different kernel size and combines it to learn to make it robust.</a:t>
            </a:r>
          </a:p>
        </p:txBody>
      </p:sp>
      <p:sp>
        <p:nvSpPr>
          <p:cNvPr id="6" name="TextBox 5">
            <a:extLst>
              <a:ext uri="{FF2B5EF4-FFF2-40B4-BE49-F238E27FC236}">
                <a16:creationId xmlns:a16="http://schemas.microsoft.com/office/drawing/2014/main" id="{D18757C7-ED99-4FB3-A1FD-E49128C5CABE}"/>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0" y="-1394807"/>
            <a:ext cx="18288000" cy="6110862"/>
          </a:xfrm>
          <a:prstGeom prst="rect">
            <a:avLst/>
          </a:prstGeom>
        </p:spPr>
      </p:pic>
      <p:pic>
        <p:nvPicPr>
          <p:cNvPr id="3" name="Picture 3"/>
          <p:cNvPicPr>
            <a:picLocks noChangeAspect="1"/>
          </p:cNvPicPr>
          <p:nvPr/>
        </p:nvPicPr>
        <p:blipFill>
          <a:blip r:embed="rId3"/>
          <a:srcRect/>
          <a:stretch>
            <a:fillRect/>
          </a:stretch>
        </p:blipFill>
        <p:spPr>
          <a:xfrm>
            <a:off x="8839200" y="5448300"/>
            <a:ext cx="8733404" cy="2602198"/>
          </a:xfrm>
          <a:prstGeom prst="rect">
            <a:avLst/>
          </a:prstGeom>
        </p:spPr>
      </p:pic>
      <p:sp>
        <p:nvSpPr>
          <p:cNvPr id="4" name="TextBox 4"/>
          <p:cNvSpPr txBox="1"/>
          <p:nvPr/>
        </p:nvSpPr>
        <p:spPr>
          <a:xfrm>
            <a:off x="685800" y="1660624"/>
            <a:ext cx="4098353"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VGG16</a:t>
            </a:r>
          </a:p>
        </p:txBody>
      </p:sp>
      <p:sp>
        <p:nvSpPr>
          <p:cNvPr id="5" name="TextBox 4">
            <a:extLst>
              <a:ext uri="{FF2B5EF4-FFF2-40B4-BE49-F238E27FC236}">
                <a16:creationId xmlns:a16="http://schemas.microsoft.com/office/drawing/2014/main" id="{FF0B095C-045B-4B76-A058-57BD04002809}"/>
              </a:ext>
            </a:extLst>
          </p:cNvPr>
          <p:cNvSpPr txBox="1"/>
          <p:nvPr/>
        </p:nvSpPr>
        <p:spPr>
          <a:xfrm>
            <a:off x="685800" y="2859765"/>
            <a:ext cx="6477000" cy="4567469"/>
          </a:xfrm>
          <a:prstGeom prst="rect">
            <a:avLst/>
          </a:prstGeom>
        </p:spPr>
        <p:txBody>
          <a:bodyPr wrap="square"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VGG16 is an architecture with 16 layers consisting convolution, pooling operations  and 3 fully connected layers.</a:t>
            </a:r>
          </a:p>
          <a:p>
            <a:pPr marL="647700" lvl="1" indent="-323850">
              <a:lnSpc>
                <a:spcPts val="4500"/>
              </a:lnSpc>
              <a:buFont typeface="Arial"/>
              <a:buChar char="•"/>
            </a:pPr>
            <a:r>
              <a:rPr lang="en-US" sz="3000" spc="30" dirty="0">
                <a:solidFill>
                  <a:srgbClr val="29F3E2"/>
                </a:solidFill>
                <a:latin typeface="Montserrat Light"/>
              </a:rPr>
              <a:t>Architecture is enhancement of </a:t>
            </a:r>
            <a:r>
              <a:rPr lang="en-US" sz="3000" spc="30" dirty="0" err="1">
                <a:solidFill>
                  <a:srgbClr val="29F3E2"/>
                </a:solidFill>
                <a:latin typeface="Montserrat Light"/>
              </a:rPr>
              <a:t>alexnet</a:t>
            </a:r>
            <a:r>
              <a:rPr lang="en-US" sz="3000" spc="30" dirty="0">
                <a:solidFill>
                  <a:srgbClr val="29F3E2"/>
                </a:solidFill>
                <a:latin typeface="Montserrat Light"/>
              </a:rPr>
              <a:t> network with less number of parameters.</a:t>
            </a:r>
          </a:p>
        </p:txBody>
      </p:sp>
      <p:sp>
        <p:nvSpPr>
          <p:cNvPr id="6" name="TextBox 5">
            <a:extLst>
              <a:ext uri="{FF2B5EF4-FFF2-40B4-BE49-F238E27FC236}">
                <a16:creationId xmlns:a16="http://schemas.microsoft.com/office/drawing/2014/main" id="{3C9BF036-46C7-4574-923E-F66C326BAC0E}"/>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t="17696" b="18504"/>
          <a:stretch>
            <a:fillRect/>
          </a:stretch>
        </p:blipFill>
        <p:spPr>
          <a:xfrm>
            <a:off x="0" y="-1394807"/>
            <a:ext cx="18288000" cy="6110862"/>
          </a:xfrm>
          <a:prstGeom prst="rect">
            <a:avLst/>
          </a:prstGeom>
        </p:spPr>
      </p:pic>
      <p:sp>
        <p:nvSpPr>
          <p:cNvPr id="6" name="TextBox 6"/>
          <p:cNvSpPr txBox="1"/>
          <p:nvPr/>
        </p:nvSpPr>
        <p:spPr>
          <a:xfrm>
            <a:off x="7315200" y="878033"/>
            <a:ext cx="3807381" cy="973455"/>
          </a:xfrm>
          <a:prstGeom prst="rect">
            <a:avLst/>
          </a:prstGeom>
        </p:spPr>
        <p:txBody>
          <a:bodyPr lIns="0" tIns="0" rIns="0" bIns="0" rtlCol="0" anchor="t">
            <a:spAutoFit/>
          </a:bodyPr>
          <a:lstStyle/>
          <a:p>
            <a:pPr algn="ctr">
              <a:lnSpc>
                <a:spcPts val="7860"/>
              </a:lnSpc>
            </a:pPr>
            <a:r>
              <a:rPr lang="en-US" sz="6000" spc="174" dirty="0">
                <a:solidFill>
                  <a:srgbClr val="29F3E2"/>
                </a:solidFill>
                <a:latin typeface="Montserrat Classic Bold"/>
              </a:rPr>
              <a:t>RESULTS</a:t>
            </a:r>
          </a:p>
        </p:txBody>
      </p:sp>
      <p:sp>
        <p:nvSpPr>
          <p:cNvPr id="7" name="TextBox 7"/>
          <p:cNvSpPr txBox="1"/>
          <p:nvPr/>
        </p:nvSpPr>
        <p:spPr>
          <a:xfrm>
            <a:off x="7239000" y="4292312"/>
            <a:ext cx="4098353"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LINK-NET</a:t>
            </a:r>
          </a:p>
        </p:txBody>
      </p:sp>
      <p:sp>
        <p:nvSpPr>
          <p:cNvPr id="8" name="TextBox 8"/>
          <p:cNvSpPr txBox="1"/>
          <p:nvPr/>
        </p:nvSpPr>
        <p:spPr>
          <a:xfrm>
            <a:off x="13459302" y="4204754"/>
            <a:ext cx="2190466"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FPN</a:t>
            </a:r>
          </a:p>
        </p:txBody>
      </p:sp>
      <p:sp>
        <p:nvSpPr>
          <p:cNvPr id="9" name="TextBox 9"/>
          <p:cNvSpPr txBox="1"/>
          <p:nvPr/>
        </p:nvSpPr>
        <p:spPr>
          <a:xfrm>
            <a:off x="1809472" y="4247755"/>
            <a:ext cx="2912369" cy="810647"/>
          </a:xfrm>
          <a:prstGeom prst="rect">
            <a:avLst/>
          </a:prstGeom>
        </p:spPr>
        <p:txBody>
          <a:bodyPr lIns="0" tIns="0" rIns="0" bIns="0" rtlCol="0" anchor="t">
            <a:spAutoFit/>
          </a:bodyPr>
          <a:lstStyle/>
          <a:p>
            <a:pPr algn="ctr">
              <a:lnSpc>
                <a:spcPts val="6132"/>
              </a:lnSpc>
            </a:pPr>
            <a:r>
              <a:rPr lang="en-US" sz="6132" dirty="0">
                <a:solidFill>
                  <a:srgbClr val="FFDF2B"/>
                </a:solidFill>
                <a:latin typeface="Libre Franklin Black Bold"/>
              </a:rPr>
              <a:t>U-NET</a:t>
            </a:r>
          </a:p>
        </p:txBody>
      </p:sp>
      <p:pic>
        <p:nvPicPr>
          <p:cNvPr id="13" name="Picture 12">
            <a:extLst>
              <a:ext uri="{FF2B5EF4-FFF2-40B4-BE49-F238E27FC236}">
                <a16:creationId xmlns:a16="http://schemas.microsoft.com/office/drawing/2014/main" id="{182AD081-81F3-4FD9-BD30-198D3E6E300D}"/>
              </a:ext>
            </a:extLst>
          </p:cNvPr>
          <p:cNvPicPr>
            <a:picLocks noChangeAspect="1"/>
          </p:cNvPicPr>
          <p:nvPr/>
        </p:nvPicPr>
        <p:blipFill>
          <a:blip r:embed="rId3"/>
          <a:stretch>
            <a:fillRect/>
          </a:stretch>
        </p:blipFill>
        <p:spPr>
          <a:xfrm>
            <a:off x="4416902" y="7962900"/>
            <a:ext cx="9042400" cy="609600"/>
          </a:xfrm>
          <a:prstGeom prst="rect">
            <a:avLst/>
          </a:prstGeom>
        </p:spPr>
      </p:pic>
      <p:sp>
        <p:nvSpPr>
          <p:cNvPr id="14" name="TextBox 13">
            <a:extLst>
              <a:ext uri="{FF2B5EF4-FFF2-40B4-BE49-F238E27FC236}">
                <a16:creationId xmlns:a16="http://schemas.microsoft.com/office/drawing/2014/main" id="{58E8DE1E-02AB-4BFF-AB76-0058AE52D73E}"/>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25</a:t>
            </a:r>
          </a:p>
        </p:txBody>
      </p:sp>
      <p:pic>
        <p:nvPicPr>
          <p:cNvPr id="16" name="Picture 15">
            <a:extLst>
              <a:ext uri="{FF2B5EF4-FFF2-40B4-BE49-F238E27FC236}">
                <a16:creationId xmlns:a16="http://schemas.microsoft.com/office/drawing/2014/main" id="{93D0CCC5-5FA1-483D-8B32-55D3C10083BF}"/>
              </a:ext>
            </a:extLst>
          </p:cNvPr>
          <p:cNvPicPr>
            <a:picLocks noChangeAspect="1"/>
          </p:cNvPicPr>
          <p:nvPr/>
        </p:nvPicPr>
        <p:blipFill>
          <a:blip r:embed="rId4"/>
          <a:stretch>
            <a:fillRect/>
          </a:stretch>
        </p:blipFill>
        <p:spPr>
          <a:xfrm>
            <a:off x="533400" y="5526315"/>
            <a:ext cx="5715000" cy="1638548"/>
          </a:xfrm>
          <a:prstGeom prst="rect">
            <a:avLst/>
          </a:prstGeom>
        </p:spPr>
      </p:pic>
      <p:pic>
        <p:nvPicPr>
          <p:cNvPr id="18" name="Picture 17">
            <a:extLst>
              <a:ext uri="{FF2B5EF4-FFF2-40B4-BE49-F238E27FC236}">
                <a16:creationId xmlns:a16="http://schemas.microsoft.com/office/drawing/2014/main" id="{CD01C41C-08FE-41B7-A818-5395AF0D1A3D}"/>
              </a:ext>
            </a:extLst>
          </p:cNvPr>
          <p:cNvPicPr>
            <a:picLocks noChangeAspect="1"/>
          </p:cNvPicPr>
          <p:nvPr/>
        </p:nvPicPr>
        <p:blipFill>
          <a:blip r:embed="rId5"/>
          <a:stretch>
            <a:fillRect/>
          </a:stretch>
        </p:blipFill>
        <p:spPr>
          <a:xfrm>
            <a:off x="6781800" y="5526315"/>
            <a:ext cx="5351588" cy="1638548"/>
          </a:xfrm>
          <a:prstGeom prst="rect">
            <a:avLst/>
          </a:prstGeom>
        </p:spPr>
      </p:pic>
      <p:pic>
        <p:nvPicPr>
          <p:cNvPr id="20" name="Picture 19">
            <a:extLst>
              <a:ext uri="{FF2B5EF4-FFF2-40B4-BE49-F238E27FC236}">
                <a16:creationId xmlns:a16="http://schemas.microsoft.com/office/drawing/2014/main" id="{A20FE1BD-7F7B-49F7-B9F8-56DA00A5B7F4}"/>
              </a:ext>
            </a:extLst>
          </p:cNvPr>
          <p:cNvPicPr>
            <a:picLocks noChangeAspect="1"/>
          </p:cNvPicPr>
          <p:nvPr/>
        </p:nvPicPr>
        <p:blipFill>
          <a:blip r:embed="rId6"/>
          <a:stretch>
            <a:fillRect/>
          </a:stretch>
        </p:blipFill>
        <p:spPr>
          <a:xfrm>
            <a:off x="12682028" y="5514091"/>
            <a:ext cx="5166302" cy="165077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6756734" y="5257800"/>
            <a:ext cx="4724400" cy="4000500"/>
          </a:xfrm>
          <a:prstGeom prst="rect">
            <a:avLst/>
          </a:prstGeom>
          <a:solidFill>
            <a:srgbClr val="29F3E2"/>
          </a:solidFill>
        </p:spPr>
      </p:sp>
      <p:sp>
        <p:nvSpPr>
          <p:cNvPr id="3" name="AutoShape 3"/>
          <p:cNvSpPr/>
          <p:nvPr/>
        </p:nvSpPr>
        <p:spPr>
          <a:xfrm>
            <a:off x="6756734" y="1028700"/>
            <a:ext cx="4724400" cy="4000500"/>
          </a:xfrm>
          <a:prstGeom prst="rect">
            <a:avLst/>
          </a:prstGeom>
          <a:solidFill>
            <a:srgbClr val="29F3E2"/>
          </a:solidFill>
        </p:spPr>
      </p:sp>
      <p:sp>
        <p:nvSpPr>
          <p:cNvPr id="4" name="AutoShape 4"/>
          <p:cNvSpPr/>
          <p:nvPr/>
        </p:nvSpPr>
        <p:spPr>
          <a:xfrm>
            <a:off x="1803734" y="5257800"/>
            <a:ext cx="4724400" cy="4000500"/>
          </a:xfrm>
          <a:prstGeom prst="rect">
            <a:avLst/>
          </a:prstGeom>
          <a:solidFill>
            <a:srgbClr val="29F3E2"/>
          </a:solidFill>
        </p:spPr>
      </p:sp>
      <p:sp>
        <p:nvSpPr>
          <p:cNvPr id="5" name="AutoShape 5"/>
          <p:cNvSpPr/>
          <p:nvPr/>
        </p:nvSpPr>
        <p:spPr>
          <a:xfrm>
            <a:off x="1803734" y="1028700"/>
            <a:ext cx="4724400" cy="4000500"/>
          </a:xfrm>
          <a:prstGeom prst="rect">
            <a:avLst/>
          </a:prstGeom>
          <a:solidFill>
            <a:srgbClr val="29F3E2"/>
          </a:solidFill>
        </p:spPr>
      </p:sp>
      <p:sp>
        <p:nvSpPr>
          <p:cNvPr id="6" name="AutoShape 6"/>
          <p:cNvSpPr/>
          <p:nvPr/>
        </p:nvSpPr>
        <p:spPr>
          <a:xfrm>
            <a:off x="11759866" y="5257800"/>
            <a:ext cx="4724400" cy="4000500"/>
          </a:xfrm>
          <a:prstGeom prst="rect">
            <a:avLst/>
          </a:prstGeom>
          <a:solidFill>
            <a:srgbClr val="29F3E2"/>
          </a:solidFill>
        </p:spPr>
      </p:sp>
      <p:sp>
        <p:nvSpPr>
          <p:cNvPr id="7" name="AutoShape 7"/>
          <p:cNvSpPr/>
          <p:nvPr/>
        </p:nvSpPr>
        <p:spPr>
          <a:xfrm>
            <a:off x="11759866" y="1028700"/>
            <a:ext cx="4724400" cy="4000500"/>
          </a:xfrm>
          <a:prstGeom prst="rect">
            <a:avLst/>
          </a:prstGeom>
          <a:solidFill>
            <a:srgbClr val="29F3E2"/>
          </a:solidFill>
        </p:spPr>
      </p:sp>
      <p:pic>
        <p:nvPicPr>
          <p:cNvPr id="8" name="Picture 8"/>
          <p:cNvPicPr>
            <a:picLocks noChangeAspect="1"/>
          </p:cNvPicPr>
          <p:nvPr/>
        </p:nvPicPr>
        <p:blipFill>
          <a:blip r:embed="rId2"/>
          <a:srcRect/>
          <a:stretch>
            <a:fillRect/>
          </a:stretch>
        </p:blipFill>
        <p:spPr>
          <a:xfrm>
            <a:off x="2253790" y="1684849"/>
            <a:ext cx="3824288" cy="2688202"/>
          </a:xfrm>
          <a:prstGeom prst="rect">
            <a:avLst/>
          </a:prstGeom>
        </p:spPr>
      </p:pic>
      <p:pic>
        <p:nvPicPr>
          <p:cNvPr id="9" name="Picture 9"/>
          <p:cNvPicPr>
            <a:picLocks noChangeAspect="1"/>
          </p:cNvPicPr>
          <p:nvPr/>
        </p:nvPicPr>
        <p:blipFill>
          <a:blip r:embed="rId3"/>
          <a:srcRect/>
          <a:stretch>
            <a:fillRect/>
          </a:stretch>
        </p:blipFill>
        <p:spPr>
          <a:xfrm>
            <a:off x="2168434" y="6002462"/>
            <a:ext cx="3995001" cy="2530409"/>
          </a:xfrm>
          <a:prstGeom prst="rect">
            <a:avLst/>
          </a:prstGeom>
        </p:spPr>
      </p:pic>
      <p:pic>
        <p:nvPicPr>
          <p:cNvPr id="10" name="Picture 10"/>
          <p:cNvPicPr>
            <a:picLocks noChangeAspect="1"/>
          </p:cNvPicPr>
          <p:nvPr/>
        </p:nvPicPr>
        <p:blipFill>
          <a:blip r:embed="rId4"/>
          <a:srcRect/>
          <a:stretch>
            <a:fillRect/>
          </a:stretch>
        </p:blipFill>
        <p:spPr>
          <a:xfrm>
            <a:off x="7218063" y="1506419"/>
            <a:ext cx="3851874" cy="3045063"/>
          </a:xfrm>
          <a:prstGeom prst="rect">
            <a:avLst/>
          </a:prstGeom>
        </p:spPr>
      </p:pic>
      <p:pic>
        <p:nvPicPr>
          <p:cNvPr id="11" name="Picture 11"/>
          <p:cNvPicPr>
            <a:picLocks noChangeAspect="1"/>
          </p:cNvPicPr>
          <p:nvPr/>
        </p:nvPicPr>
        <p:blipFill>
          <a:blip r:embed="rId5"/>
          <a:srcRect/>
          <a:stretch>
            <a:fillRect/>
          </a:stretch>
        </p:blipFill>
        <p:spPr>
          <a:xfrm>
            <a:off x="7218063" y="5824591"/>
            <a:ext cx="3851874" cy="2884773"/>
          </a:xfrm>
          <a:prstGeom prst="rect">
            <a:avLst/>
          </a:prstGeom>
        </p:spPr>
      </p:pic>
      <p:pic>
        <p:nvPicPr>
          <p:cNvPr id="12" name="Picture 12"/>
          <p:cNvPicPr>
            <a:picLocks noChangeAspect="1"/>
          </p:cNvPicPr>
          <p:nvPr/>
        </p:nvPicPr>
        <p:blipFill>
          <a:blip r:embed="rId6"/>
          <a:srcRect/>
          <a:stretch>
            <a:fillRect/>
          </a:stretch>
        </p:blipFill>
        <p:spPr>
          <a:xfrm>
            <a:off x="12151731" y="1506419"/>
            <a:ext cx="3940668" cy="3039944"/>
          </a:xfrm>
          <a:prstGeom prst="rect">
            <a:avLst/>
          </a:prstGeom>
        </p:spPr>
      </p:pic>
      <p:pic>
        <p:nvPicPr>
          <p:cNvPr id="13" name="Picture 13"/>
          <p:cNvPicPr>
            <a:picLocks noChangeAspect="1"/>
          </p:cNvPicPr>
          <p:nvPr/>
        </p:nvPicPr>
        <p:blipFill>
          <a:blip r:embed="rId7"/>
          <a:srcRect/>
          <a:stretch>
            <a:fillRect/>
          </a:stretch>
        </p:blipFill>
        <p:spPr>
          <a:xfrm>
            <a:off x="12151731" y="5824591"/>
            <a:ext cx="3940668" cy="2881722"/>
          </a:xfrm>
          <a:prstGeom prst="rect">
            <a:avLst/>
          </a:prstGeom>
        </p:spPr>
      </p:pic>
      <p:sp>
        <p:nvSpPr>
          <p:cNvPr id="14" name="TextBox 14"/>
          <p:cNvSpPr txBox="1"/>
          <p:nvPr/>
        </p:nvSpPr>
        <p:spPr>
          <a:xfrm rot="-5400000">
            <a:off x="-288703" y="2694224"/>
            <a:ext cx="3344213" cy="360065"/>
          </a:xfrm>
          <a:prstGeom prst="rect">
            <a:avLst/>
          </a:prstGeom>
        </p:spPr>
        <p:txBody>
          <a:bodyPr lIns="0" tIns="0" rIns="0" bIns="0" rtlCol="0" anchor="t">
            <a:spAutoFit/>
          </a:bodyPr>
          <a:lstStyle/>
          <a:p>
            <a:pPr algn="ctr">
              <a:lnSpc>
                <a:spcPts val="2820"/>
              </a:lnSpc>
            </a:pPr>
            <a:r>
              <a:rPr lang="en-US" sz="2256" spc="112">
                <a:solidFill>
                  <a:srgbClr val="F7F4FA"/>
                </a:solidFill>
                <a:latin typeface="League Spartan"/>
              </a:rPr>
              <a:t>FPN WITH VGG16(1)</a:t>
            </a:r>
          </a:p>
        </p:txBody>
      </p:sp>
      <p:sp>
        <p:nvSpPr>
          <p:cNvPr id="15" name="TextBox 15"/>
          <p:cNvSpPr txBox="1"/>
          <p:nvPr/>
        </p:nvSpPr>
        <p:spPr>
          <a:xfrm rot="-5400000">
            <a:off x="-351606" y="7078017"/>
            <a:ext cx="3470019" cy="360065"/>
          </a:xfrm>
          <a:prstGeom prst="rect">
            <a:avLst/>
          </a:prstGeom>
        </p:spPr>
        <p:txBody>
          <a:bodyPr lIns="0" tIns="0" rIns="0" bIns="0" rtlCol="0" anchor="t">
            <a:spAutoFit/>
          </a:bodyPr>
          <a:lstStyle/>
          <a:p>
            <a:pPr algn="ctr">
              <a:lnSpc>
                <a:spcPts val="2820"/>
              </a:lnSpc>
            </a:pPr>
            <a:r>
              <a:rPr lang="en-US" sz="2256" spc="112">
                <a:solidFill>
                  <a:srgbClr val="F7F4FA"/>
                </a:solidFill>
                <a:latin typeface="League Spartan"/>
              </a:rPr>
              <a:t>FPN WITH VGG16(2)</a:t>
            </a:r>
          </a:p>
        </p:txBody>
      </p:sp>
      <p:sp>
        <p:nvSpPr>
          <p:cNvPr id="16" name="TextBox 16"/>
          <p:cNvSpPr txBox="1"/>
          <p:nvPr/>
        </p:nvSpPr>
        <p:spPr>
          <a:xfrm rot="5400000">
            <a:off x="15216880" y="2848917"/>
            <a:ext cx="3401923" cy="360065"/>
          </a:xfrm>
          <a:prstGeom prst="rect">
            <a:avLst/>
          </a:prstGeom>
        </p:spPr>
        <p:txBody>
          <a:bodyPr lIns="0" tIns="0" rIns="0" bIns="0" rtlCol="0" anchor="t">
            <a:spAutoFit/>
          </a:bodyPr>
          <a:lstStyle/>
          <a:p>
            <a:pPr algn="ctr">
              <a:lnSpc>
                <a:spcPts val="2820"/>
              </a:lnSpc>
            </a:pPr>
            <a:r>
              <a:rPr lang="en-US" sz="2256" spc="112">
                <a:solidFill>
                  <a:srgbClr val="F7F4FA"/>
                </a:solidFill>
                <a:latin typeface="League Spartan"/>
              </a:rPr>
              <a:t>UNET WITH VGG16(1)</a:t>
            </a:r>
          </a:p>
        </p:txBody>
      </p:sp>
      <p:sp>
        <p:nvSpPr>
          <p:cNvPr id="17" name="TextBox 17"/>
          <p:cNvSpPr txBox="1"/>
          <p:nvPr/>
        </p:nvSpPr>
        <p:spPr>
          <a:xfrm>
            <a:off x="7052295" y="438495"/>
            <a:ext cx="4133278" cy="360065"/>
          </a:xfrm>
          <a:prstGeom prst="rect">
            <a:avLst/>
          </a:prstGeom>
        </p:spPr>
        <p:txBody>
          <a:bodyPr lIns="0" tIns="0" rIns="0" bIns="0" rtlCol="0" anchor="t">
            <a:spAutoFit/>
          </a:bodyPr>
          <a:lstStyle/>
          <a:p>
            <a:pPr algn="ctr">
              <a:lnSpc>
                <a:spcPts val="2820"/>
              </a:lnSpc>
            </a:pPr>
            <a:r>
              <a:rPr lang="en-US" sz="2256" spc="112">
                <a:solidFill>
                  <a:srgbClr val="F7F4FA"/>
                </a:solidFill>
                <a:latin typeface="League Spartan"/>
              </a:rPr>
              <a:t>LINKNET WITH VGG16(1)</a:t>
            </a:r>
          </a:p>
        </p:txBody>
      </p:sp>
      <p:sp>
        <p:nvSpPr>
          <p:cNvPr id="18" name="TextBox 18"/>
          <p:cNvSpPr txBox="1"/>
          <p:nvPr/>
        </p:nvSpPr>
        <p:spPr>
          <a:xfrm>
            <a:off x="7016361" y="9523873"/>
            <a:ext cx="4133278" cy="360065"/>
          </a:xfrm>
          <a:prstGeom prst="rect">
            <a:avLst/>
          </a:prstGeom>
        </p:spPr>
        <p:txBody>
          <a:bodyPr lIns="0" tIns="0" rIns="0" bIns="0" rtlCol="0" anchor="t">
            <a:spAutoFit/>
          </a:bodyPr>
          <a:lstStyle/>
          <a:p>
            <a:pPr algn="ctr">
              <a:lnSpc>
                <a:spcPts val="2820"/>
              </a:lnSpc>
            </a:pPr>
            <a:r>
              <a:rPr lang="en-US" sz="2256" spc="112">
                <a:solidFill>
                  <a:srgbClr val="F7F4FA"/>
                </a:solidFill>
                <a:latin typeface="League Spartan"/>
              </a:rPr>
              <a:t>LINKNET WITH VGG16(2)</a:t>
            </a:r>
          </a:p>
        </p:txBody>
      </p:sp>
      <p:sp>
        <p:nvSpPr>
          <p:cNvPr id="19" name="TextBox 19"/>
          <p:cNvSpPr txBox="1"/>
          <p:nvPr/>
        </p:nvSpPr>
        <p:spPr>
          <a:xfrm rot="5400000">
            <a:off x="15072044" y="7087634"/>
            <a:ext cx="3691595" cy="360065"/>
          </a:xfrm>
          <a:prstGeom prst="rect">
            <a:avLst/>
          </a:prstGeom>
        </p:spPr>
        <p:txBody>
          <a:bodyPr lIns="0" tIns="0" rIns="0" bIns="0" rtlCol="0" anchor="t">
            <a:spAutoFit/>
          </a:bodyPr>
          <a:lstStyle/>
          <a:p>
            <a:pPr algn="ctr">
              <a:lnSpc>
                <a:spcPts val="2820"/>
              </a:lnSpc>
            </a:pPr>
            <a:r>
              <a:rPr lang="en-US" sz="2256" spc="112">
                <a:solidFill>
                  <a:srgbClr val="F7F4FA"/>
                </a:solidFill>
                <a:latin typeface="League Spartan"/>
              </a:rPr>
              <a:t>UNET WITH VGG16(2)</a:t>
            </a:r>
          </a:p>
        </p:txBody>
      </p:sp>
      <p:sp>
        <p:nvSpPr>
          <p:cNvPr id="20" name="TextBox 19">
            <a:extLst>
              <a:ext uri="{FF2B5EF4-FFF2-40B4-BE49-F238E27FC236}">
                <a16:creationId xmlns:a16="http://schemas.microsoft.com/office/drawing/2014/main" id="{25D1C501-4440-4B76-B1B1-CE7F12A3115B}"/>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TextBox 2"/>
          <p:cNvSpPr txBox="1"/>
          <p:nvPr/>
        </p:nvSpPr>
        <p:spPr>
          <a:xfrm>
            <a:off x="1028700" y="1952625"/>
            <a:ext cx="12129477" cy="1190625"/>
          </a:xfrm>
          <a:prstGeom prst="rect">
            <a:avLst/>
          </a:prstGeom>
        </p:spPr>
        <p:txBody>
          <a:bodyPr lIns="0" tIns="0" rIns="0" bIns="0" rtlCol="0" anchor="t">
            <a:spAutoFit/>
          </a:bodyPr>
          <a:lstStyle/>
          <a:p>
            <a:pPr>
              <a:lnSpc>
                <a:spcPts val="9450"/>
              </a:lnSpc>
            </a:pPr>
            <a:r>
              <a:rPr lang="en-US" sz="7500" spc="67">
                <a:solidFill>
                  <a:srgbClr val="29F3E2"/>
                </a:solidFill>
                <a:latin typeface="Montserrat Classic Bold"/>
              </a:rPr>
              <a:t>Conclusion</a:t>
            </a:r>
          </a:p>
        </p:txBody>
      </p:sp>
      <p:sp>
        <p:nvSpPr>
          <p:cNvPr id="3" name="AutoShape 3"/>
          <p:cNvSpPr/>
          <p:nvPr/>
        </p:nvSpPr>
        <p:spPr>
          <a:xfrm>
            <a:off x="-76200" y="5143500"/>
            <a:ext cx="18440400" cy="5143500"/>
          </a:xfrm>
          <a:prstGeom prst="rect">
            <a:avLst/>
          </a:prstGeom>
          <a:solidFill>
            <a:srgbClr val="29F3E2"/>
          </a:solidFill>
        </p:spPr>
      </p:sp>
      <p:sp>
        <p:nvSpPr>
          <p:cNvPr id="4" name="AutoShape 4"/>
          <p:cNvSpPr/>
          <p:nvPr/>
        </p:nvSpPr>
        <p:spPr>
          <a:xfrm rot="5400000">
            <a:off x="766127" y="6905857"/>
            <a:ext cx="86530" cy="1618785"/>
          </a:xfrm>
          <a:prstGeom prst="rect">
            <a:avLst/>
          </a:prstGeom>
          <a:solidFill>
            <a:srgbClr val="171810"/>
          </a:solidFill>
        </p:spPr>
      </p:sp>
      <p:sp>
        <p:nvSpPr>
          <p:cNvPr id="5" name="AutoShape 5"/>
          <p:cNvSpPr/>
          <p:nvPr/>
        </p:nvSpPr>
        <p:spPr>
          <a:xfrm rot="5400000">
            <a:off x="17435342" y="1762357"/>
            <a:ext cx="86530" cy="1618785"/>
          </a:xfrm>
          <a:prstGeom prst="rect">
            <a:avLst/>
          </a:prstGeom>
          <a:solidFill>
            <a:srgbClr val="29F3E2"/>
          </a:solidFill>
        </p:spPr>
      </p:sp>
      <p:sp>
        <p:nvSpPr>
          <p:cNvPr id="6" name="TextBox 6"/>
          <p:cNvSpPr txBox="1"/>
          <p:nvPr/>
        </p:nvSpPr>
        <p:spPr>
          <a:xfrm>
            <a:off x="3113265" y="5972175"/>
            <a:ext cx="14365343" cy="3990388"/>
          </a:xfrm>
          <a:prstGeom prst="rect">
            <a:avLst/>
          </a:prstGeom>
        </p:spPr>
        <p:txBody>
          <a:bodyPr lIns="0" tIns="0" rIns="0" bIns="0" rtlCol="0" anchor="t">
            <a:spAutoFit/>
          </a:bodyPr>
          <a:lstStyle/>
          <a:p>
            <a:pPr marL="647700" lvl="1" indent="-323850">
              <a:lnSpc>
                <a:spcPts val="4500"/>
              </a:lnSpc>
              <a:buFont typeface="Arial"/>
              <a:buChar char="•"/>
            </a:pPr>
            <a:r>
              <a:rPr lang="en-US" sz="3000" spc="30" dirty="0">
                <a:solidFill>
                  <a:srgbClr val="171810"/>
                </a:solidFill>
                <a:latin typeface="Montserrat Light"/>
              </a:rPr>
              <a:t>The FPN is the best image segmentation technique among all the three as it has the best train and test mean Intersection over the Union score among all the three feature extractors for these dataset. </a:t>
            </a:r>
          </a:p>
          <a:p>
            <a:pPr marL="647700" lvl="1" indent="-323850">
              <a:lnSpc>
                <a:spcPts val="4500"/>
              </a:lnSpc>
              <a:buFont typeface="Arial"/>
              <a:buChar char="•"/>
            </a:pPr>
            <a:r>
              <a:rPr lang="en-US" sz="3000" spc="30" dirty="0">
                <a:solidFill>
                  <a:srgbClr val="171810"/>
                </a:solidFill>
                <a:latin typeface="Montserrat Light"/>
              </a:rPr>
              <a:t>VGG16 is the best extractor for all the three image segmentation techniques as it has the highest mean Intersection over Union score for all the image segmentation techniques for both the train and test data.</a:t>
            </a:r>
          </a:p>
        </p:txBody>
      </p:sp>
      <p:sp>
        <p:nvSpPr>
          <p:cNvPr id="7" name="TextBox 6">
            <a:extLst>
              <a:ext uri="{FF2B5EF4-FFF2-40B4-BE49-F238E27FC236}">
                <a16:creationId xmlns:a16="http://schemas.microsoft.com/office/drawing/2014/main" id="{EAD77733-3AED-4823-B801-2F93C8BADCBB}"/>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TextBox 2"/>
          <p:cNvSpPr txBox="1"/>
          <p:nvPr/>
        </p:nvSpPr>
        <p:spPr>
          <a:xfrm>
            <a:off x="1028700" y="1952625"/>
            <a:ext cx="12129477" cy="1100301"/>
          </a:xfrm>
          <a:prstGeom prst="rect">
            <a:avLst/>
          </a:prstGeom>
        </p:spPr>
        <p:txBody>
          <a:bodyPr lIns="0" tIns="0" rIns="0" bIns="0" rtlCol="0" anchor="t">
            <a:spAutoFit/>
          </a:bodyPr>
          <a:lstStyle/>
          <a:p>
            <a:pPr>
              <a:lnSpc>
                <a:spcPts val="9450"/>
              </a:lnSpc>
            </a:pPr>
            <a:r>
              <a:rPr lang="en-US" sz="7500" spc="67" dirty="0">
                <a:solidFill>
                  <a:srgbClr val="29F3E2"/>
                </a:solidFill>
                <a:latin typeface="Montserrat Classic Bold"/>
              </a:rPr>
              <a:t>Thank You</a:t>
            </a:r>
          </a:p>
        </p:txBody>
      </p:sp>
      <p:sp>
        <p:nvSpPr>
          <p:cNvPr id="3" name="AutoShape 3"/>
          <p:cNvSpPr/>
          <p:nvPr/>
        </p:nvSpPr>
        <p:spPr>
          <a:xfrm>
            <a:off x="-76200" y="5143500"/>
            <a:ext cx="18440400" cy="5143500"/>
          </a:xfrm>
          <a:prstGeom prst="rect">
            <a:avLst/>
          </a:prstGeom>
          <a:solidFill>
            <a:srgbClr val="29F3E2"/>
          </a:solidFill>
        </p:spPr>
      </p:sp>
      <p:sp>
        <p:nvSpPr>
          <p:cNvPr id="4" name="AutoShape 4"/>
          <p:cNvSpPr/>
          <p:nvPr/>
        </p:nvSpPr>
        <p:spPr>
          <a:xfrm rot="5400000">
            <a:off x="766127" y="6905857"/>
            <a:ext cx="86530" cy="1618785"/>
          </a:xfrm>
          <a:prstGeom prst="rect">
            <a:avLst/>
          </a:prstGeom>
          <a:solidFill>
            <a:srgbClr val="171810"/>
          </a:solidFill>
        </p:spPr>
      </p:sp>
      <p:sp>
        <p:nvSpPr>
          <p:cNvPr id="5" name="AutoShape 5"/>
          <p:cNvSpPr/>
          <p:nvPr/>
        </p:nvSpPr>
        <p:spPr>
          <a:xfrm rot="5400000">
            <a:off x="17435342" y="1762357"/>
            <a:ext cx="86530" cy="1618785"/>
          </a:xfrm>
          <a:prstGeom prst="rect">
            <a:avLst/>
          </a:prstGeom>
          <a:solidFill>
            <a:srgbClr val="29F3E2"/>
          </a:solidFill>
        </p:spPr>
      </p:sp>
      <p:sp>
        <p:nvSpPr>
          <p:cNvPr id="6" name="TextBox 6"/>
          <p:cNvSpPr txBox="1"/>
          <p:nvPr/>
        </p:nvSpPr>
        <p:spPr>
          <a:xfrm>
            <a:off x="3113265" y="5972175"/>
            <a:ext cx="14365343" cy="527901"/>
          </a:xfrm>
          <a:prstGeom prst="rect">
            <a:avLst/>
          </a:prstGeom>
        </p:spPr>
        <p:txBody>
          <a:bodyPr lIns="0" tIns="0" rIns="0" bIns="0" rtlCol="0" anchor="t">
            <a:spAutoFit/>
          </a:bodyPr>
          <a:lstStyle/>
          <a:p>
            <a:pPr marL="647700" lvl="1" indent="-323850">
              <a:lnSpc>
                <a:spcPts val="4500"/>
              </a:lnSpc>
              <a:buFont typeface="Arial"/>
              <a:buChar char="•"/>
            </a:pPr>
            <a:endParaRPr lang="en-US" sz="3000" spc="30" dirty="0">
              <a:solidFill>
                <a:srgbClr val="171810"/>
              </a:solidFill>
              <a:latin typeface="Montserrat Light"/>
            </a:endParaRPr>
          </a:p>
        </p:txBody>
      </p:sp>
      <p:sp>
        <p:nvSpPr>
          <p:cNvPr id="7" name="TextBox 6">
            <a:extLst>
              <a:ext uri="{FF2B5EF4-FFF2-40B4-BE49-F238E27FC236}">
                <a16:creationId xmlns:a16="http://schemas.microsoft.com/office/drawing/2014/main" id="{BCE0ADC7-ADF1-40A6-98F1-1885F4EB213C}"/>
              </a:ext>
            </a:extLst>
          </p:cNvPr>
          <p:cNvSpPr txBox="1"/>
          <p:nvPr/>
        </p:nvSpPr>
        <p:spPr>
          <a:xfrm>
            <a:off x="17449800" y="114300"/>
            <a:ext cx="647700" cy="584775"/>
          </a:xfrm>
          <a:prstGeom prst="rect">
            <a:avLst/>
          </a:prstGeom>
          <a:noFill/>
        </p:spPr>
        <p:txBody>
          <a:bodyPr wrap="square" rtlCol="0">
            <a:spAutoFit/>
          </a:bodyPr>
          <a:lstStyle/>
          <a:p>
            <a:r>
              <a:rPr lang="en-IN" sz="3200" dirty="0">
                <a:solidFill>
                  <a:srgbClr val="00FFFF"/>
                </a:solidFill>
              </a:rPr>
              <a:t>28</a:t>
            </a:r>
          </a:p>
        </p:txBody>
      </p:sp>
    </p:spTree>
    <p:extLst>
      <p:ext uri="{BB962C8B-B14F-4D97-AF65-F5344CB8AC3E}">
        <p14:creationId xmlns:p14="http://schemas.microsoft.com/office/powerpoint/2010/main" val="228376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550075" y="4524375"/>
            <a:ext cx="6666546" cy="119062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Introduction</a:t>
            </a:r>
          </a:p>
        </p:txBody>
      </p:sp>
      <p:sp>
        <p:nvSpPr>
          <p:cNvPr id="3" name="AutoShape 3"/>
          <p:cNvSpPr/>
          <p:nvPr/>
        </p:nvSpPr>
        <p:spPr>
          <a:xfrm>
            <a:off x="7593440" y="-209550"/>
            <a:ext cx="10592316" cy="10706100"/>
          </a:xfrm>
          <a:prstGeom prst="rect">
            <a:avLst/>
          </a:prstGeom>
          <a:solidFill>
            <a:srgbClr val="171810"/>
          </a:solidFill>
        </p:spPr>
      </p:sp>
      <p:sp>
        <p:nvSpPr>
          <p:cNvPr id="4" name="TextBox 4"/>
          <p:cNvSpPr txBox="1"/>
          <p:nvPr/>
        </p:nvSpPr>
        <p:spPr>
          <a:xfrm>
            <a:off x="9006234" y="22860"/>
            <a:ext cx="7971216" cy="8607036"/>
          </a:xfrm>
          <a:prstGeom prst="rect">
            <a:avLst/>
          </a:prstGeom>
        </p:spPr>
        <p:txBody>
          <a:bodyPr lIns="0" tIns="0" rIns="0" bIns="0" rtlCol="0" anchor="t">
            <a:spAutoFit/>
          </a:bodyPr>
          <a:lstStyle/>
          <a:p>
            <a:pPr marL="457200" indent="-457200">
              <a:lnSpc>
                <a:spcPts val="4500"/>
              </a:lnSpc>
              <a:buFont typeface="Arial" panose="020B0604020202020204" pitchFamily="34" charset="0"/>
              <a:buChar char="•"/>
            </a:pPr>
            <a:r>
              <a:rPr lang="en-US" sz="3000" spc="30" dirty="0">
                <a:solidFill>
                  <a:srgbClr val="29F3E2"/>
                </a:solidFill>
                <a:latin typeface="Montserrat Light"/>
              </a:rPr>
              <a:t>Seismic fault detection uses sound waves to build a picture of what’s under the ground and help us identify faults by looking for discontinuities in the signal.</a:t>
            </a: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p:txBody>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pic>
        <p:nvPicPr>
          <p:cNvPr id="8" name="Picture 7">
            <a:extLst>
              <a:ext uri="{FF2B5EF4-FFF2-40B4-BE49-F238E27FC236}">
                <a16:creationId xmlns:a16="http://schemas.microsoft.com/office/drawing/2014/main" id="{81F1D788-6365-4873-B795-3AAB7AD12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307" y="3162300"/>
            <a:ext cx="7465070" cy="6905930"/>
          </a:xfrm>
          <a:prstGeom prst="rect">
            <a:avLst/>
          </a:prstGeom>
        </p:spPr>
      </p:pic>
      <p:sp>
        <p:nvSpPr>
          <p:cNvPr id="9" name="TextBox 8">
            <a:extLst>
              <a:ext uri="{FF2B5EF4-FFF2-40B4-BE49-F238E27FC236}">
                <a16:creationId xmlns:a16="http://schemas.microsoft.com/office/drawing/2014/main" id="{94BD9014-9AFA-4055-9069-64A6CCF83309}"/>
              </a:ext>
            </a:extLst>
          </p:cNvPr>
          <p:cNvSpPr txBox="1"/>
          <p:nvPr/>
        </p:nvSpPr>
        <p:spPr>
          <a:xfrm>
            <a:off x="17602200" y="114300"/>
            <a:ext cx="495300" cy="584775"/>
          </a:xfrm>
          <a:prstGeom prst="rect">
            <a:avLst/>
          </a:prstGeom>
          <a:noFill/>
        </p:spPr>
        <p:txBody>
          <a:bodyPr wrap="square" rtlCol="0">
            <a:spAutoFit/>
          </a:bodyPr>
          <a:lstStyle/>
          <a:p>
            <a:r>
              <a:rPr lang="en-IN" sz="3200" dirty="0">
                <a:solidFill>
                  <a:srgbClr val="00FFFF"/>
                </a:solidFill>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550075" y="4524375"/>
            <a:ext cx="6666546" cy="119062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Introduction</a:t>
            </a:r>
          </a:p>
        </p:txBody>
      </p:sp>
      <p:sp>
        <p:nvSpPr>
          <p:cNvPr id="3" name="AutoShape 3"/>
          <p:cNvSpPr/>
          <p:nvPr/>
        </p:nvSpPr>
        <p:spPr>
          <a:xfrm>
            <a:off x="7695684" y="-209550"/>
            <a:ext cx="10592316" cy="10706100"/>
          </a:xfrm>
          <a:prstGeom prst="rect">
            <a:avLst/>
          </a:prstGeom>
          <a:solidFill>
            <a:srgbClr val="171810"/>
          </a:solidFill>
        </p:spPr>
        <p:txBody>
          <a:bodyPr/>
          <a:lstStyle/>
          <a:p>
            <a:endParaRPr lang="en-IN" dirty="0"/>
          </a:p>
        </p:txBody>
      </p:sp>
      <p:sp>
        <p:nvSpPr>
          <p:cNvPr id="4" name="TextBox 4"/>
          <p:cNvSpPr txBox="1"/>
          <p:nvPr/>
        </p:nvSpPr>
        <p:spPr>
          <a:xfrm>
            <a:off x="8634842" y="1257300"/>
            <a:ext cx="9067800" cy="10915360"/>
          </a:xfrm>
          <a:prstGeom prst="rect">
            <a:avLst/>
          </a:prstGeom>
        </p:spPr>
        <p:txBody>
          <a:bodyPr wrap="square" lIns="0" tIns="0" rIns="0" bIns="0" rtlCol="0" anchor="t">
            <a:spAutoFit/>
          </a:bodyPr>
          <a:lstStyle/>
          <a:p>
            <a:pPr marL="457200" indent="-457200">
              <a:lnSpc>
                <a:spcPts val="4500"/>
              </a:lnSpc>
              <a:buFont typeface="Arial" panose="020B0604020202020204" pitchFamily="34" charset="0"/>
              <a:buChar char="•"/>
            </a:pPr>
            <a:r>
              <a:rPr lang="en-US" sz="3000" spc="30" dirty="0">
                <a:solidFill>
                  <a:srgbClr val="29F3E2"/>
                </a:solidFill>
                <a:latin typeface="Montserrat Light"/>
              </a:rPr>
              <a:t>Traditional approaches used to detect faults were by looking at faults, use image processing, and using domain knowledge to interpret the faults.</a:t>
            </a:r>
          </a:p>
          <a:p>
            <a:pPr marL="457200" indent="-457200">
              <a:lnSpc>
                <a:spcPts val="4500"/>
              </a:lnSpc>
              <a:buFont typeface="Arial" panose="020B0604020202020204" pitchFamily="34" charset="0"/>
              <a:buChar char="•"/>
            </a:pPr>
            <a:r>
              <a:rPr lang="en-US" sz="3000" spc="30" dirty="0">
                <a:solidFill>
                  <a:srgbClr val="29F3E2"/>
                </a:solidFill>
                <a:latin typeface="Montserrat Light"/>
              </a:rPr>
              <a:t>Problems:</a:t>
            </a:r>
          </a:p>
          <a:p>
            <a:pPr marL="914400" lvl="1" indent="-457200">
              <a:lnSpc>
                <a:spcPts val="4500"/>
              </a:lnSpc>
              <a:buFont typeface="Arial" panose="020B0604020202020204" pitchFamily="34" charset="0"/>
              <a:buChar char="•"/>
            </a:pPr>
            <a:r>
              <a:rPr lang="en-US" sz="3000" spc="30" dirty="0">
                <a:solidFill>
                  <a:srgbClr val="29F3E2"/>
                </a:solidFill>
                <a:latin typeface="Montserrat Light"/>
              </a:rPr>
              <a:t>Operator intensive to study 2D or 3D seismic images.</a:t>
            </a:r>
          </a:p>
          <a:p>
            <a:pPr marL="914400" lvl="1" indent="-457200">
              <a:lnSpc>
                <a:spcPts val="4500"/>
              </a:lnSpc>
              <a:buFont typeface="Arial" panose="020B0604020202020204" pitchFamily="34" charset="0"/>
              <a:buChar char="•"/>
            </a:pPr>
            <a:r>
              <a:rPr lang="en-US" sz="3000" spc="30" dirty="0" err="1">
                <a:solidFill>
                  <a:srgbClr val="29F3E2"/>
                </a:solidFill>
                <a:latin typeface="Montserrat Light"/>
              </a:rPr>
              <a:t>Strenous</a:t>
            </a:r>
            <a:r>
              <a:rPr lang="en-US" sz="3000" spc="30" dirty="0">
                <a:solidFill>
                  <a:srgbClr val="29F3E2"/>
                </a:solidFill>
                <a:latin typeface="Montserrat Light"/>
              </a:rPr>
              <a:t> for eyes.</a:t>
            </a:r>
          </a:p>
          <a:p>
            <a:pPr marL="914400" lvl="1" indent="-457200">
              <a:lnSpc>
                <a:spcPts val="4500"/>
              </a:lnSpc>
              <a:buFont typeface="Arial" panose="020B0604020202020204" pitchFamily="34" charset="0"/>
              <a:buChar char="•"/>
            </a:pPr>
            <a:r>
              <a:rPr lang="en-US" sz="3000" spc="30" dirty="0">
                <a:solidFill>
                  <a:srgbClr val="29F3E2"/>
                </a:solidFill>
                <a:latin typeface="Montserrat Light"/>
              </a:rPr>
              <a:t>Eigen structure coherence, gradient structure tensor have noise, which is sometimes difficult to differentiate.</a:t>
            </a:r>
          </a:p>
          <a:p>
            <a:pPr marL="457200" indent="-457200">
              <a:lnSpc>
                <a:spcPts val="4500"/>
              </a:lnSpc>
              <a:buFont typeface="Arial" panose="020B0604020202020204" pitchFamily="34" charset="0"/>
              <a:buChar char="•"/>
            </a:pPr>
            <a:r>
              <a:rPr lang="en-US" sz="3000" spc="30" dirty="0">
                <a:solidFill>
                  <a:srgbClr val="29F3E2"/>
                </a:solidFill>
                <a:latin typeface="Montserrat Light"/>
              </a:rPr>
              <a:t>In order to solve the problem, we are utilizing computer vision techniques.</a:t>
            </a: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p:txBody>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9" name="TextBox 8">
            <a:extLst>
              <a:ext uri="{FF2B5EF4-FFF2-40B4-BE49-F238E27FC236}">
                <a16:creationId xmlns:a16="http://schemas.microsoft.com/office/drawing/2014/main" id="{57EEE2BB-6493-4BB2-A427-59B683A473E5}"/>
              </a:ext>
            </a:extLst>
          </p:cNvPr>
          <p:cNvSpPr txBox="1"/>
          <p:nvPr/>
        </p:nvSpPr>
        <p:spPr>
          <a:xfrm>
            <a:off x="17602200" y="114300"/>
            <a:ext cx="495300" cy="584775"/>
          </a:xfrm>
          <a:prstGeom prst="rect">
            <a:avLst/>
          </a:prstGeom>
          <a:noFill/>
        </p:spPr>
        <p:txBody>
          <a:bodyPr wrap="square" rtlCol="0">
            <a:spAutoFit/>
          </a:bodyPr>
          <a:lstStyle/>
          <a:p>
            <a:r>
              <a:rPr lang="en-IN" sz="3200" dirty="0">
                <a:solidFill>
                  <a:srgbClr val="00FFFF"/>
                </a:solidFill>
              </a:rPr>
              <a:t>4</a:t>
            </a:r>
          </a:p>
        </p:txBody>
      </p:sp>
    </p:spTree>
    <p:extLst>
      <p:ext uri="{BB962C8B-B14F-4D97-AF65-F5344CB8AC3E}">
        <p14:creationId xmlns:p14="http://schemas.microsoft.com/office/powerpoint/2010/main" val="101287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550075" y="4524375"/>
            <a:ext cx="6666546" cy="119062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Objective</a:t>
            </a:r>
          </a:p>
        </p:txBody>
      </p:sp>
      <p:sp>
        <p:nvSpPr>
          <p:cNvPr id="3" name="AutoShape 3"/>
          <p:cNvSpPr/>
          <p:nvPr/>
        </p:nvSpPr>
        <p:spPr>
          <a:xfrm>
            <a:off x="7695684" y="-209550"/>
            <a:ext cx="10592316" cy="10706100"/>
          </a:xfrm>
          <a:prstGeom prst="rect">
            <a:avLst/>
          </a:prstGeom>
          <a:solidFill>
            <a:srgbClr val="171810"/>
          </a:solidFill>
        </p:spPr>
      </p:sp>
      <p:sp>
        <p:nvSpPr>
          <p:cNvPr id="4" name="TextBox 4"/>
          <p:cNvSpPr txBox="1"/>
          <p:nvPr/>
        </p:nvSpPr>
        <p:spPr>
          <a:xfrm>
            <a:off x="8534400" y="1128522"/>
            <a:ext cx="8641682" cy="8029955"/>
          </a:xfrm>
          <a:prstGeom prst="rect">
            <a:avLst/>
          </a:prstGeom>
        </p:spPr>
        <p:txBody>
          <a:bodyPr lIns="0" tIns="0" rIns="0" bIns="0" rtlCol="0" anchor="t">
            <a:spAutoFit/>
          </a:bodyPr>
          <a:lstStyle/>
          <a:p>
            <a:pPr marL="457200" indent="-457200">
              <a:lnSpc>
                <a:spcPts val="4500"/>
              </a:lnSpc>
              <a:buFont typeface="Arial" panose="020B0604020202020204" pitchFamily="34" charset="0"/>
              <a:buChar char="•"/>
            </a:pPr>
            <a:r>
              <a:rPr lang="en-US" sz="3000" spc="30" dirty="0">
                <a:solidFill>
                  <a:srgbClr val="29F3E2"/>
                </a:solidFill>
                <a:latin typeface="Montserrat Light"/>
              </a:rPr>
              <a:t>The objective is to detect faults in seismic images using deep learning approach of image segmentation. </a:t>
            </a:r>
          </a:p>
          <a:p>
            <a:pPr marL="457200" indent="-457200">
              <a:lnSpc>
                <a:spcPts val="4500"/>
              </a:lnSpc>
              <a:buFont typeface="Arial" panose="020B0604020202020204" pitchFamily="34" charset="0"/>
              <a:buChar char="•"/>
            </a:pPr>
            <a:r>
              <a:rPr lang="en-US" sz="3000" spc="30" dirty="0">
                <a:solidFill>
                  <a:srgbClr val="29F3E2"/>
                </a:solidFill>
                <a:latin typeface="Montserrat Light"/>
              </a:rPr>
              <a:t>This project attempts to do a comparative analysis of three such image segmentation techniques: FPN, </a:t>
            </a:r>
            <a:r>
              <a:rPr lang="en-US" sz="3000" spc="30" dirty="0" err="1">
                <a:solidFill>
                  <a:srgbClr val="29F3E2"/>
                </a:solidFill>
                <a:latin typeface="Montserrat Light"/>
              </a:rPr>
              <a:t>Unet</a:t>
            </a:r>
            <a:r>
              <a:rPr lang="en-US" sz="3000" spc="30" dirty="0">
                <a:solidFill>
                  <a:srgbClr val="29F3E2"/>
                </a:solidFill>
                <a:latin typeface="Montserrat Light"/>
              </a:rPr>
              <a:t>, and </a:t>
            </a:r>
            <a:r>
              <a:rPr lang="en-US" sz="3000" spc="30" dirty="0" err="1">
                <a:solidFill>
                  <a:srgbClr val="29F3E2"/>
                </a:solidFill>
                <a:latin typeface="Montserrat Light"/>
              </a:rPr>
              <a:t>Linknet</a:t>
            </a:r>
            <a:r>
              <a:rPr lang="en-US" sz="3000" spc="30" dirty="0">
                <a:solidFill>
                  <a:srgbClr val="29F3E2"/>
                </a:solidFill>
                <a:latin typeface="Montserrat Light"/>
              </a:rPr>
              <a:t> along with three feature extractors Resnet, </a:t>
            </a:r>
            <a:r>
              <a:rPr lang="en-US" sz="3000" spc="30" dirty="0" err="1">
                <a:solidFill>
                  <a:srgbClr val="29F3E2"/>
                </a:solidFill>
                <a:latin typeface="Montserrat Light"/>
              </a:rPr>
              <a:t>Inceptionnet</a:t>
            </a:r>
            <a:r>
              <a:rPr lang="en-US" sz="3000" spc="30" dirty="0">
                <a:solidFill>
                  <a:srgbClr val="29F3E2"/>
                </a:solidFill>
                <a:latin typeface="Montserrat Light"/>
              </a:rPr>
              <a:t>, and VGG16.</a:t>
            </a:r>
          </a:p>
          <a:p>
            <a:pPr marL="457200" indent="-457200">
              <a:lnSpc>
                <a:spcPts val="4500"/>
              </a:lnSpc>
              <a:buFont typeface="Arial" panose="020B0604020202020204" pitchFamily="34" charset="0"/>
              <a:buChar char="•"/>
            </a:pPr>
            <a:r>
              <a:rPr lang="en-US" sz="3000" spc="30" dirty="0">
                <a:solidFill>
                  <a:srgbClr val="29F3E2"/>
                </a:solidFill>
                <a:latin typeface="Montserrat Light"/>
              </a:rPr>
              <a:t>Leveraging best performing model, we are detecting faults in form of masked images.</a:t>
            </a:r>
          </a:p>
          <a:p>
            <a:pPr>
              <a:lnSpc>
                <a:spcPts val="4500"/>
              </a:lnSpc>
            </a:pPr>
            <a:endParaRPr lang="en-US" sz="3000" spc="30" dirty="0">
              <a:solidFill>
                <a:srgbClr val="29F3E2"/>
              </a:solidFill>
              <a:latin typeface="Montserrat Light"/>
            </a:endParaRPr>
          </a:p>
          <a:p>
            <a:pPr>
              <a:lnSpc>
                <a:spcPts val="4500"/>
              </a:lnSpc>
            </a:pPr>
            <a:endParaRPr lang="en-US" sz="3000" spc="30" dirty="0">
              <a:solidFill>
                <a:srgbClr val="29F3E2"/>
              </a:solidFill>
              <a:latin typeface="Montserrat Light"/>
            </a:endParaRPr>
          </a:p>
        </p:txBody>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7" name="TextBox 6">
            <a:extLst>
              <a:ext uri="{FF2B5EF4-FFF2-40B4-BE49-F238E27FC236}">
                <a16:creationId xmlns:a16="http://schemas.microsoft.com/office/drawing/2014/main" id="{9A6CC733-54B7-462C-807A-CAA74715B1AB}"/>
              </a:ext>
            </a:extLst>
          </p:cNvPr>
          <p:cNvSpPr txBox="1"/>
          <p:nvPr/>
        </p:nvSpPr>
        <p:spPr>
          <a:xfrm>
            <a:off x="17602200" y="114300"/>
            <a:ext cx="495300" cy="584775"/>
          </a:xfrm>
          <a:prstGeom prst="rect">
            <a:avLst/>
          </a:prstGeom>
          <a:noFill/>
        </p:spPr>
        <p:txBody>
          <a:bodyPr wrap="square" rtlCol="0">
            <a:spAutoFit/>
          </a:bodyPr>
          <a:lstStyle/>
          <a:p>
            <a:r>
              <a:rPr lang="en-IN" sz="3200" dirty="0">
                <a:solidFill>
                  <a:srgbClr val="00FFFF"/>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550075" y="3924300"/>
            <a:ext cx="6666546" cy="239077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Impact and Value</a:t>
            </a:r>
          </a:p>
        </p:txBody>
      </p:sp>
      <p:sp>
        <p:nvSpPr>
          <p:cNvPr id="3" name="AutoShape 3"/>
          <p:cNvSpPr/>
          <p:nvPr/>
        </p:nvSpPr>
        <p:spPr>
          <a:xfrm>
            <a:off x="7695684" y="-233363"/>
            <a:ext cx="10592316" cy="10706100"/>
          </a:xfrm>
          <a:prstGeom prst="rect">
            <a:avLst/>
          </a:prstGeom>
          <a:solidFill>
            <a:srgbClr val="171810"/>
          </a:solidFill>
        </p:spPr>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7" name="TextBox 6">
            <a:extLst>
              <a:ext uri="{FF2B5EF4-FFF2-40B4-BE49-F238E27FC236}">
                <a16:creationId xmlns:a16="http://schemas.microsoft.com/office/drawing/2014/main" id="{9DCE1AEC-07E4-4B7E-BE94-2808401AB800}"/>
              </a:ext>
            </a:extLst>
          </p:cNvPr>
          <p:cNvSpPr txBox="1"/>
          <p:nvPr/>
        </p:nvSpPr>
        <p:spPr>
          <a:xfrm>
            <a:off x="17602200" y="114300"/>
            <a:ext cx="495300" cy="584775"/>
          </a:xfrm>
          <a:prstGeom prst="rect">
            <a:avLst/>
          </a:prstGeom>
          <a:noFill/>
        </p:spPr>
        <p:txBody>
          <a:bodyPr wrap="square" rtlCol="0">
            <a:spAutoFit/>
          </a:bodyPr>
          <a:lstStyle/>
          <a:p>
            <a:r>
              <a:rPr lang="en-IN" sz="3200" dirty="0">
                <a:solidFill>
                  <a:srgbClr val="00FFFF"/>
                </a:solidFill>
              </a:rPr>
              <a:t>6</a:t>
            </a:r>
          </a:p>
        </p:txBody>
      </p:sp>
      <p:sp>
        <p:nvSpPr>
          <p:cNvPr id="8" name="Google Shape;209;g12620b3fefc_0_133">
            <a:extLst>
              <a:ext uri="{FF2B5EF4-FFF2-40B4-BE49-F238E27FC236}">
                <a16:creationId xmlns:a16="http://schemas.microsoft.com/office/drawing/2014/main" id="{D445DA66-E096-4581-A6F6-8F20713A5C77}"/>
              </a:ext>
            </a:extLst>
          </p:cNvPr>
          <p:cNvSpPr txBox="1"/>
          <p:nvPr/>
        </p:nvSpPr>
        <p:spPr>
          <a:xfrm>
            <a:off x="8328042" y="407776"/>
            <a:ext cx="8641800" cy="8773800"/>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29F3E2"/>
              </a:buClr>
              <a:buSzPts val="3000"/>
              <a:buFont typeface="Arial"/>
              <a:buChar char="•"/>
            </a:pPr>
            <a:r>
              <a:rPr lang="en-US" sz="3000" dirty="0">
                <a:solidFill>
                  <a:srgbClr val="29F3E2"/>
                </a:solidFill>
                <a:latin typeface="Montserrat Light"/>
                <a:ea typeface="Montserrat Light"/>
                <a:cs typeface="Montserrat Light"/>
                <a:sym typeface="Montserrat Light"/>
              </a:rPr>
              <a:t>Identifying faults is critical in determining the size of the reservoir, which determines where to drill, what type of well to drill and  ultimately the amount of oil recovered from a reservoir.</a:t>
            </a:r>
            <a:endParaRPr sz="3000" dirty="0">
              <a:solidFill>
                <a:srgbClr val="29F3E2"/>
              </a:solidFill>
              <a:latin typeface="Montserrat Light"/>
              <a:ea typeface="Montserrat Light"/>
              <a:cs typeface="Montserrat Light"/>
              <a:sym typeface="Montserrat Light"/>
            </a:endParaRPr>
          </a:p>
          <a:p>
            <a:pPr marL="647700" marR="0" lvl="1" indent="-323850" algn="l" rtl="0">
              <a:lnSpc>
                <a:spcPct val="150000"/>
              </a:lnSpc>
              <a:spcBef>
                <a:spcPts val="0"/>
              </a:spcBef>
              <a:spcAft>
                <a:spcPts val="0"/>
              </a:spcAft>
              <a:buClr>
                <a:srgbClr val="29F3E2"/>
              </a:buClr>
              <a:buSzPts val="3000"/>
              <a:buFont typeface="Arial"/>
              <a:buChar char="•"/>
            </a:pPr>
            <a:r>
              <a:rPr lang="en-US" sz="3000" dirty="0">
                <a:solidFill>
                  <a:srgbClr val="29F3E2"/>
                </a:solidFill>
                <a:latin typeface="Montserrat Light"/>
                <a:ea typeface="Montserrat Light"/>
                <a:cs typeface="Montserrat Light"/>
                <a:sym typeface="Montserrat Light"/>
              </a:rPr>
              <a:t>Currently ML techniques are used to approximate where faults might be and this is used in conjunction with humans checking to confirm this is the case</a:t>
            </a:r>
            <a:endParaRPr sz="3000" dirty="0">
              <a:solidFill>
                <a:srgbClr val="29F3E2"/>
              </a:solidFill>
              <a:latin typeface="Montserrat Light"/>
              <a:ea typeface="Montserrat Light"/>
              <a:cs typeface="Montserrat Light"/>
              <a:sym typeface="Montserrat Light"/>
            </a:endParaRPr>
          </a:p>
          <a:p>
            <a:pPr marL="647700" marR="0" lvl="1" indent="-323850" algn="l" rtl="0">
              <a:lnSpc>
                <a:spcPct val="150000"/>
              </a:lnSpc>
              <a:spcBef>
                <a:spcPts val="0"/>
              </a:spcBef>
              <a:spcAft>
                <a:spcPts val="0"/>
              </a:spcAft>
              <a:buClr>
                <a:srgbClr val="29F3E2"/>
              </a:buClr>
              <a:buSzPts val="3000"/>
              <a:buFont typeface="Arial"/>
              <a:buChar char="•"/>
            </a:pPr>
            <a:r>
              <a:rPr lang="en-US" sz="3000" dirty="0">
                <a:solidFill>
                  <a:srgbClr val="29F3E2"/>
                </a:solidFill>
                <a:latin typeface="Montserrat Light"/>
                <a:ea typeface="Montserrat Light"/>
                <a:cs typeface="Montserrat Light"/>
                <a:sym typeface="Montserrat Light"/>
              </a:rPr>
              <a:t>These humans are expensive</a:t>
            </a:r>
            <a:endParaRPr sz="3000" dirty="0">
              <a:solidFill>
                <a:srgbClr val="29F3E2"/>
              </a:solidFill>
              <a:latin typeface="Montserrat Light"/>
              <a:ea typeface="Montserrat Light"/>
              <a:cs typeface="Montserrat Light"/>
              <a:sym typeface="Montserrat Light"/>
            </a:endParaRPr>
          </a:p>
          <a:p>
            <a:pPr marL="647700" marR="0" lvl="1" indent="-323850" algn="l" rtl="0">
              <a:lnSpc>
                <a:spcPct val="150000"/>
              </a:lnSpc>
              <a:spcBef>
                <a:spcPts val="0"/>
              </a:spcBef>
              <a:spcAft>
                <a:spcPts val="0"/>
              </a:spcAft>
              <a:buClr>
                <a:srgbClr val="29F3E2"/>
              </a:buClr>
              <a:buSzPts val="3000"/>
              <a:buFont typeface="Arial"/>
              <a:buChar char="•"/>
            </a:pPr>
            <a:r>
              <a:rPr lang="en-US" sz="3000" b="0" i="0" u="none" strike="noStrike" cap="none" dirty="0">
                <a:solidFill>
                  <a:srgbClr val="29F3E2"/>
                </a:solidFill>
                <a:latin typeface="Montserrat Light"/>
                <a:ea typeface="Montserrat Light"/>
                <a:cs typeface="Montserrat Light"/>
                <a:sym typeface="Montserrat Light"/>
              </a:rPr>
              <a:t>The detection of faults </a:t>
            </a:r>
            <a:r>
              <a:rPr lang="en-US" sz="3000" dirty="0">
                <a:solidFill>
                  <a:srgbClr val="29F3E2"/>
                </a:solidFill>
                <a:latin typeface="Montserrat Light"/>
                <a:ea typeface="Montserrat Light"/>
                <a:cs typeface="Montserrat Light"/>
                <a:sym typeface="Montserrat Light"/>
              </a:rPr>
              <a:t>through ML has the potential to </a:t>
            </a:r>
            <a:r>
              <a:rPr lang="en-US" sz="3000" b="0" i="0" u="none" strike="noStrike" cap="none" dirty="0">
                <a:solidFill>
                  <a:srgbClr val="29F3E2"/>
                </a:solidFill>
                <a:latin typeface="Montserrat Light"/>
                <a:ea typeface="Montserrat Light"/>
                <a:cs typeface="Montserrat Light"/>
                <a:sym typeface="Montserrat Light"/>
              </a:rPr>
              <a:t>reduce both the time and cost </a:t>
            </a:r>
            <a:r>
              <a:rPr lang="en-US" sz="3000" dirty="0">
                <a:solidFill>
                  <a:srgbClr val="29F3E2"/>
                </a:solidFill>
                <a:latin typeface="Montserrat Light"/>
                <a:ea typeface="Montserrat Light"/>
                <a:cs typeface="Montserrat Light"/>
                <a:sym typeface="Montserrat Light"/>
              </a:rPr>
              <a:t>of getting the oil out of the ground</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AutoShape 2"/>
          <p:cNvSpPr/>
          <p:nvPr/>
        </p:nvSpPr>
        <p:spPr>
          <a:xfrm>
            <a:off x="7695684" y="-209550"/>
            <a:ext cx="10592316" cy="10706100"/>
          </a:xfrm>
          <a:prstGeom prst="rect">
            <a:avLst/>
          </a:prstGeom>
          <a:solidFill>
            <a:srgbClr val="171810"/>
          </a:solidFill>
        </p:spPr>
      </p:sp>
      <p:sp>
        <p:nvSpPr>
          <p:cNvPr id="3" name="AutoShape 3"/>
          <p:cNvSpPr/>
          <p:nvPr/>
        </p:nvSpPr>
        <p:spPr>
          <a:xfrm>
            <a:off x="3796818" y="3955"/>
            <a:ext cx="86530" cy="1618785"/>
          </a:xfrm>
          <a:prstGeom prst="rect">
            <a:avLst/>
          </a:prstGeom>
          <a:solidFill>
            <a:srgbClr val="171810"/>
          </a:solidFill>
        </p:spPr>
      </p:sp>
      <p:sp>
        <p:nvSpPr>
          <p:cNvPr id="4" name="AutoShape 4"/>
          <p:cNvSpPr/>
          <p:nvPr/>
        </p:nvSpPr>
        <p:spPr>
          <a:xfrm>
            <a:off x="3796818" y="8668215"/>
            <a:ext cx="86530" cy="1618785"/>
          </a:xfrm>
          <a:prstGeom prst="rect">
            <a:avLst/>
          </a:prstGeom>
          <a:solidFill>
            <a:srgbClr val="171810"/>
          </a:solidFill>
        </p:spPr>
      </p:sp>
      <p:pic>
        <p:nvPicPr>
          <p:cNvPr id="5" name="Picture 5"/>
          <p:cNvPicPr>
            <a:picLocks noChangeAspect="1"/>
          </p:cNvPicPr>
          <p:nvPr/>
        </p:nvPicPr>
        <p:blipFill>
          <a:blip r:embed="rId2"/>
          <a:srcRect/>
          <a:stretch>
            <a:fillRect/>
          </a:stretch>
        </p:blipFill>
        <p:spPr>
          <a:xfrm>
            <a:off x="9650661" y="1356828"/>
            <a:ext cx="6682362" cy="7573343"/>
          </a:xfrm>
          <a:prstGeom prst="rect">
            <a:avLst/>
          </a:prstGeom>
        </p:spPr>
      </p:pic>
      <p:sp>
        <p:nvSpPr>
          <p:cNvPr id="6" name="TextBox 6"/>
          <p:cNvSpPr txBox="1"/>
          <p:nvPr/>
        </p:nvSpPr>
        <p:spPr>
          <a:xfrm>
            <a:off x="343817" y="4524375"/>
            <a:ext cx="7182191" cy="119062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Workflow</a:t>
            </a:r>
          </a:p>
        </p:txBody>
      </p:sp>
      <p:sp>
        <p:nvSpPr>
          <p:cNvPr id="7" name="TextBox 6">
            <a:extLst>
              <a:ext uri="{FF2B5EF4-FFF2-40B4-BE49-F238E27FC236}">
                <a16:creationId xmlns:a16="http://schemas.microsoft.com/office/drawing/2014/main" id="{6838E174-0B55-4C94-A58C-68FE920239F9}"/>
              </a:ext>
            </a:extLst>
          </p:cNvPr>
          <p:cNvSpPr txBox="1"/>
          <p:nvPr/>
        </p:nvSpPr>
        <p:spPr>
          <a:xfrm>
            <a:off x="17602200" y="114300"/>
            <a:ext cx="495300" cy="584775"/>
          </a:xfrm>
          <a:prstGeom prst="rect">
            <a:avLst/>
          </a:prstGeom>
          <a:noFill/>
        </p:spPr>
        <p:txBody>
          <a:bodyPr wrap="square" rtlCol="0">
            <a:spAutoFit/>
          </a:bodyPr>
          <a:lstStyle/>
          <a:p>
            <a:r>
              <a:rPr lang="en-IN" sz="3200" dirty="0">
                <a:solidFill>
                  <a:srgbClr val="00FFFF"/>
                </a:solidFill>
              </a:rPr>
              <a:t>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550075" y="3924300"/>
            <a:ext cx="6666546" cy="239077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Literature</a:t>
            </a:r>
          </a:p>
          <a:p>
            <a:pPr algn="ctr">
              <a:lnSpc>
                <a:spcPts val="9450"/>
              </a:lnSpc>
            </a:pPr>
            <a:r>
              <a:rPr lang="en-US" sz="7500" spc="67">
                <a:solidFill>
                  <a:srgbClr val="171810"/>
                </a:solidFill>
                <a:latin typeface="Montserrat Classic Bold"/>
              </a:rPr>
              <a:t>review</a:t>
            </a:r>
          </a:p>
        </p:txBody>
      </p:sp>
      <p:sp>
        <p:nvSpPr>
          <p:cNvPr id="3" name="AutoShape 3"/>
          <p:cNvSpPr/>
          <p:nvPr/>
        </p:nvSpPr>
        <p:spPr>
          <a:xfrm>
            <a:off x="7695684" y="-209550"/>
            <a:ext cx="10592316" cy="10706100"/>
          </a:xfrm>
          <a:prstGeom prst="rect">
            <a:avLst/>
          </a:prstGeom>
          <a:solidFill>
            <a:srgbClr val="171810"/>
          </a:solidFill>
        </p:spPr>
      </p:sp>
      <p:sp>
        <p:nvSpPr>
          <p:cNvPr id="4" name="TextBox 4"/>
          <p:cNvSpPr txBox="1"/>
          <p:nvPr/>
        </p:nvSpPr>
        <p:spPr>
          <a:xfrm>
            <a:off x="8934192" y="2543175"/>
            <a:ext cx="8115300" cy="5114925"/>
          </a:xfrm>
          <a:prstGeom prst="rect">
            <a:avLst/>
          </a:prstGeom>
        </p:spPr>
        <p:txBody>
          <a:bodyPr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Di, H., Shafiq, M., Wang, Z. et al. 2019. Improving seismic fault detection by super-attribute-based classification. </a:t>
            </a:r>
            <a:r>
              <a:rPr lang="en-US" sz="3000" spc="30" dirty="0">
                <a:solidFill>
                  <a:srgbClr val="29F3E2"/>
                </a:solidFill>
                <a:latin typeface="Arimo"/>
              </a:rPr>
              <a:t> </a:t>
            </a:r>
          </a:p>
          <a:p>
            <a:pPr marL="647700" lvl="1" indent="-323850">
              <a:lnSpc>
                <a:spcPts val="4500"/>
              </a:lnSpc>
              <a:buFont typeface="Arial"/>
              <a:buChar char="•"/>
            </a:pPr>
            <a:r>
              <a:rPr lang="en-US" sz="3000" spc="30" dirty="0">
                <a:solidFill>
                  <a:srgbClr val="29F3E2"/>
                </a:solidFill>
                <a:latin typeface="Montserrat Light" panose="00000400000000000000" pitchFamily="2" charset="0"/>
              </a:rPr>
              <a:t>Araya-Polo, M., Dahlke, T., Frogner, C. et al. 2017. Automated fault detection without seismic processing. </a:t>
            </a:r>
          </a:p>
          <a:p>
            <a:pPr marL="647700" lvl="1" indent="-323850">
              <a:lnSpc>
                <a:spcPts val="4500"/>
              </a:lnSpc>
              <a:buFont typeface="Arial"/>
              <a:buChar char="•"/>
            </a:pPr>
            <a:r>
              <a:rPr lang="en-US" sz="3000" spc="30" dirty="0" err="1">
                <a:solidFill>
                  <a:srgbClr val="29F3E2"/>
                </a:solidFill>
                <a:latin typeface="Montserrat Light" panose="00000400000000000000" pitchFamily="2" charset="0"/>
              </a:rPr>
              <a:t>Xiong</a:t>
            </a:r>
            <a:r>
              <a:rPr lang="en-US" sz="3000" spc="30" dirty="0">
                <a:solidFill>
                  <a:srgbClr val="29F3E2"/>
                </a:solidFill>
                <a:latin typeface="Montserrat Light" panose="00000400000000000000" pitchFamily="2" charset="0"/>
              </a:rPr>
              <a:t>, W., Ji, X., Ma, Y. et al. 2018. Seismic fault detection with convolutional neural network. </a:t>
            </a:r>
          </a:p>
        </p:txBody>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7" name="TextBox 6">
            <a:extLst>
              <a:ext uri="{FF2B5EF4-FFF2-40B4-BE49-F238E27FC236}">
                <a16:creationId xmlns:a16="http://schemas.microsoft.com/office/drawing/2014/main" id="{84FC3008-823C-4513-9610-0CD0A25703C1}"/>
              </a:ext>
            </a:extLst>
          </p:cNvPr>
          <p:cNvSpPr txBox="1"/>
          <p:nvPr/>
        </p:nvSpPr>
        <p:spPr>
          <a:xfrm>
            <a:off x="17602200" y="114300"/>
            <a:ext cx="495300" cy="584775"/>
          </a:xfrm>
          <a:prstGeom prst="rect">
            <a:avLst/>
          </a:prstGeom>
          <a:noFill/>
        </p:spPr>
        <p:txBody>
          <a:bodyPr wrap="square" rtlCol="0">
            <a:spAutoFit/>
          </a:bodyPr>
          <a:lstStyle/>
          <a:p>
            <a:r>
              <a:rPr lang="en-IN" sz="3200" dirty="0">
                <a:solidFill>
                  <a:srgbClr val="00FFFF"/>
                </a:solidFill>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550075" y="3924300"/>
            <a:ext cx="6666546" cy="239077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Literature</a:t>
            </a:r>
          </a:p>
          <a:p>
            <a:pPr algn="ctr">
              <a:lnSpc>
                <a:spcPts val="9450"/>
              </a:lnSpc>
            </a:pPr>
            <a:r>
              <a:rPr lang="en-US" sz="7500" spc="67">
                <a:solidFill>
                  <a:srgbClr val="171810"/>
                </a:solidFill>
                <a:latin typeface="Montserrat Classic Bold"/>
              </a:rPr>
              <a:t>review</a:t>
            </a:r>
          </a:p>
        </p:txBody>
      </p:sp>
      <p:sp>
        <p:nvSpPr>
          <p:cNvPr id="3" name="AutoShape 3"/>
          <p:cNvSpPr/>
          <p:nvPr/>
        </p:nvSpPr>
        <p:spPr>
          <a:xfrm>
            <a:off x="7695684" y="-209550"/>
            <a:ext cx="10592316" cy="10706100"/>
          </a:xfrm>
          <a:prstGeom prst="rect">
            <a:avLst/>
          </a:prstGeom>
          <a:solidFill>
            <a:srgbClr val="171810"/>
          </a:solidFill>
        </p:spPr>
      </p:sp>
      <p:sp>
        <p:nvSpPr>
          <p:cNvPr id="4" name="TextBox 4"/>
          <p:cNvSpPr txBox="1"/>
          <p:nvPr/>
        </p:nvSpPr>
        <p:spPr>
          <a:xfrm>
            <a:off x="8671001" y="1685925"/>
            <a:ext cx="8641682" cy="6829425"/>
          </a:xfrm>
          <a:prstGeom prst="rect">
            <a:avLst/>
          </a:prstGeom>
        </p:spPr>
        <p:txBody>
          <a:bodyPr lIns="0" tIns="0" rIns="0" bIns="0" rtlCol="0" anchor="t">
            <a:spAutoFit/>
          </a:bodyPr>
          <a:lstStyle/>
          <a:p>
            <a:pPr marL="647700" lvl="1" indent="-323850">
              <a:lnSpc>
                <a:spcPts val="4500"/>
              </a:lnSpc>
              <a:buFont typeface="Arial"/>
              <a:buChar char="•"/>
            </a:pPr>
            <a:r>
              <a:rPr lang="en-US" sz="3000" spc="30" dirty="0">
                <a:solidFill>
                  <a:srgbClr val="29F3E2"/>
                </a:solidFill>
                <a:latin typeface="Montserrat Light"/>
              </a:rPr>
              <a:t>A. </a:t>
            </a:r>
            <a:r>
              <a:rPr lang="en-US" sz="3000" spc="30" dirty="0" err="1">
                <a:solidFill>
                  <a:srgbClr val="29F3E2"/>
                </a:solidFill>
                <a:latin typeface="Montserrat Light"/>
              </a:rPr>
              <a:t>Pochet</a:t>
            </a:r>
            <a:r>
              <a:rPr lang="en-US" sz="3000" spc="30" dirty="0">
                <a:solidFill>
                  <a:srgbClr val="29F3E2"/>
                </a:solidFill>
                <a:latin typeface="Montserrat Light"/>
              </a:rPr>
              <a:t>, P. H. B. </a:t>
            </a:r>
            <a:r>
              <a:rPr lang="en-US" sz="3000" spc="30" dirty="0" err="1">
                <a:solidFill>
                  <a:srgbClr val="29F3E2"/>
                </a:solidFill>
                <a:latin typeface="Montserrat Light"/>
              </a:rPr>
              <a:t>Diniz</a:t>
            </a:r>
            <a:r>
              <a:rPr lang="en-US" sz="3000" spc="30" dirty="0">
                <a:solidFill>
                  <a:srgbClr val="29F3E2"/>
                </a:solidFill>
                <a:latin typeface="Montserrat Light"/>
              </a:rPr>
              <a:t>, H. Lopes and M. </a:t>
            </a:r>
            <a:r>
              <a:rPr lang="en-US" sz="3000" spc="30" dirty="0" err="1">
                <a:solidFill>
                  <a:srgbClr val="29F3E2"/>
                </a:solidFill>
                <a:latin typeface="Montserrat Light"/>
              </a:rPr>
              <a:t>Gattass</a:t>
            </a:r>
            <a:r>
              <a:rPr lang="en-US" sz="3000" spc="30" dirty="0">
                <a:solidFill>
                  <a:srgbClr val="29F3E2"/>
                </a:solidFill>
                <a:latin typeface="Montserrat Light"/>
              </a:rPr>
              <a:t>, "Seismic Fault Detection Using Convolutional Neural Networks Trained on Synthetic </a:t>
            </a:r>
            <a:r>
              <a:rPr lang="en-US" sz="3000" spc="30" dirty="0" err="1">
                <a:solidFill>
                  <a:srgbClr val="29F3E2"/>
                </a:solidFill>
                <a:latin typeface="Montserrat Light"/>
              </a:rPr>
              <a:t>Poststacked</a:t>
            </a:r>
            <a:r>
              <a:rPr lang="en-US" sz="3000" spc="30" dirty="0">
                <a:solidFill>
                  <a:srgbClr val="29F3E2"/>
                </a:solidFill>
                <a:latin typeface="Montserrat Light"/>
              </a:rPr>
              <a:t> Amplitude Maps," </a:t>
            </a:r>
          </a:p>
          <a:p>
            <a:pPr marL="647700" lvl="1" indent="-323850">
              <a:lnSpc>
                <a:spcPts val="4500"/>
              </a:lnSpc>
              <a:buFont typeface="Arial"/>
              <a:buChar char="•"/>
            </a:pPr>
            <a:r>
              <a:rPr lang="en-US" sz="3000" spc="12" dirty="0">
                <a:solidFill>
                  <a:srgbClr val="29F3E2"/>
                </a:solidFill>
                <a:latin typeface="Montserrat Light" panose="00000400000000000000" pitchFamily="2" charset="0"/>
              </a:rPr>
              <a:t>Li, </a:t>
            </a:r>
            <a:r>
              <a:rPr lang="en-US" sz="3000" spc="12" dirty="0" err="1">
                <a:solidFill>
                  <a:srgbClr val="29F3E2"/>
                </a:solidFill>
                <a:latin typeface="Montserrat Light" panose="00000400000000000000" pitchFamily="2" charset="0"/>
              </a:rPr>
              <a:t>Shengrong</a:t>
            </a:r>
            <a:r>
              <a:rPr lang="en-US" sz="3000" spc="12" dirty="0">
                <a:solidFill>
                  <a:srgbClr val="29F3E2"/>
                </a:solidFill>
                <a:latin typeface="Montserrat Light" panose="00000400000000000000" pitchFamily="2" charset="0"/>
              </a:rPr>
              <a:t>, Changchun Yang, Hui Sun and Hao Zhang. “Seismic fault detection using an encoder–decoder convolutional neural network with a small training set.” </a:t>
            </a:r>
          </a:p>
          <a:p>
            <a:pPr marL="647700" lvl="1" indent="-323850">
              <a:lnSpc>
                <a:spcPts val="4500"/>
              </a:lnSpc>
              <a:buFont typeface="Arial"/>
              <a:buChar char="•"/>
            </a:pPr>
            <a:r>
              <a:rPr lang="en-US" sz="3000" spc="12" dirty="0">
                <a:solidFill>
                  <a:srgbClr val="29F3E2"/>
                </a:solidFill>
                <a:latin typeface="Montserrat Light" panose="00000400000000000000" pitchFamily="2" charset="0"/>
              </a:rPr>
              <a:t>Zheng, </a:t>
            </a:r>
            <a:r>
              <a:rPr lang="en-US" sz="3000" spc="12" dirty="0" err="1">
                <a:solidFill>
                  <a:srgbClr val="29F3E2"/>
                </a:solidFill>
                <a:latin typeface="Montserrat Light" panose="00000400000000000000" pitchFamily="2" charset="0"/>
              </a:rPr>
              <a:t>Zhi</a:t>
            </a:r>
            <a:r>
              <a:rPr lang="en-US" sz="3000" spc="12" dirty="0">
                <a:solidFill>
                  <a:srgbClr val="29F3E2"/>
                </a:solidFill>
                <a:latin typeface="Montserrat Light" panose="00000400000000000000" pitchFamily="2" charset="0"/>
              </a:rPr>
              <a:t> Hong, et al. “Multi-Attributes and Neural Network-Based Fault Detection in 3D Seismic Interpretation.” </a:t>
            </a:r>
          </a:p>
        </p:txBody>
      </p:sp>
      <p:sp>
        <p:nvSpPr>
          <p:cNvPr id="5" name="AutoShape 5"/>
          <p:cNvSpPr/>
          <p:nvPr/>
        </p:nvSpPr>
        <p:spPr>
          <a:xfrm>
            <a:off x="3796818" y="3955"/>
            <a:ext cx="86530" cy="1618785"/>
          </a:xfrm>
          <a:prstGeom prst="rect">
            <a:avLst/>
          </a:prstGeom>
          <a:solidFill>
            <a:srgbClr val="171810"/>
          </a:solidFill>
        </p:spPr>
      </p:sp>
      <p:sp>
        <p:nvSpPr>
          <p:cNvPr id="6" name="AutoShape 6"/>
          <p:cNvSpPr/>
          <p:nvPr/>
        </p:nvSpPr>
        <p:spPr>
          <a:xfrm>
            <a:off x="3796818" y="8668215"/>
            <a:ext cx="86530" cy="1618785"/>
          </a:xfrm>
          <a:prstGeom prst="rect">
            <a:avLst/>
          </a:prstGeom>
          <a:solidFill>
            <a:srgbClr val="171810"/>
          </a:solidFill>
        </p:spPr>
      </p:sp>
      <p:sp>
        <p:nvSpPr>
          <p:cNvPr id="7" name="TextBox 6">
            <a:extLst>
              <a:ext uri="{FF2B5EF4-FFF2-40B4-BE49-F238E27FC236}">
                <a16:creationId xmlns:a16="http://schemas.microsoft.com/office/drawing/2014/main" id="{57ECF17D-0690-4972-A37A-25611DB250CB}"/>
              </a:ext>
            </a:extLst>
          </p:cNvPr>
          <p:cNvSpPr txBox="1"/>
          <p:nvPr/>
        </p:nvSpPr>
        <p:spPr>
          <a:xfrm>
            <a:off x="17602200" y="114300"/>
            <a:ext cx="495300" cy="584775"/>
          </a:xfrm>
          <a:prstGeom prst="rect">
            <a:avLst/>
          </a:prstGeom>
          <a:noFill/>
        </p:spPr>
        <p:txBody>
          <a:bodyPr wrap="square" rtlCol="0">
            <a:spAutoFit/>
          </a:bodyPr>
          <a:lstStyle/>
          <a:p>
            <a:r>
              <a:rPr lang="en-IN" sz="3200" dirty="0">
                <a:solidFill>
                  <a:srgbClr val="00FFFF"/>
                </a:solidFill>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2250</TotalTime>
  <Words>1207</Words>
  <Application>Microsoft Office PowerPoint</Application>
  <PresentationFormat>Custom</PresentationFormat>
  <Paragraphs>164</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Montserrat Classic</vt:lpstr>
      <vt:lpstr>Calibri</vt:lpstr>
      <vt:lpstr>Montserrat Classic Bold</vt:lpstr>
      <vt:lpstr>Libre Franklin Black Bold</vt:lpstr>
      <vt:lpstr>Arimo</vt:lpstr>
      <vt:lpstr>Montserrat Light</vt:lpstr>
      <vt:lpstr>Montserrat</vt:lpstr>
      <vt:lpstr>Arial</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Seismic Fault Detection using Deep Learning</dc:title>
  <cp:lastModifiedBy>Digital AI</cp:lastModifiedBy>
  <cp:revision>98</cp:revision>
  <dcterms:created xsi:type="dcterms:W3CDTF">2006-08-16T00:00:00Z</dcterms:created>
  <dcterms:modified xsi:type="dcterms:W3CDTF">2022-04-27T04:09:28Z</dcterms:modified>
  <dc:identifier>DAE-zt7ug6U</dc:identifier>
</cp:coreProperties>
</file>